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Lst>
  <p:sldSz cx="18288000" cy="10287000"/>
  <p:notesSz cx="6858000" cy="9144000"/>
  <p:embeddedFontLst>
    <p:embeddedFont>
      <p:font typeface="Agrandir Narrow" panose="020B0604020202020204" charset="0"/>
      <p:regular r:id="rId16"/>
    </p:embeddedFont>
    <p:embeddedFont>
      <p:font typeface="Agrandir Narrow Bold" panose="020B0604020202020204" charset="0"/>
      <p:regular r:id="rId17"/>
    </p:embeddedFont>
    <p:embeddedFont>
      <p:font typeface="Arimo" panose="020B0604020202020204" charset="0"/>
      <p:regular r:id="rId18"/>
    </p:embeddedFont>
    <p:embeddedFont>
      <p:font typeface="Arimo Bold" panose="020B0604020202020204" charset="0"/>
      <p:regular r:id="rId19"/>
    </p:embeddedFont>
    <p:embeddedFont>
      <p:font typeface="Canva Sans" panose="020B0604020202020204" charset="0"/>
      <p:regular r:id="rId20"/>
    </p:embeddedFont>
    <p:embeddedFont>
      <p:font typeface="Canva Sans Italics" panose="020B0604020202020204" charset="0"/>
      <p:regular r:id="rId21"/>
    </p:embeddedFont>
    <p:embeddedFont>
      <p:font typeface="Century Gothic" panose="020B0502020202020204" pitchFamily="34" charset="0"/>
      <p:regular r:id="rId22"/>
      <p:bold r:id="rId23"/>
      <p:italic r:id="rId24"/>
      <p:boldItalic r:id="rId25"/>
    </p:embeddedFont>
    <p:embeddedFont>
      <p:font typeface="DM Sans Bold" panose="020B0604020202020204" charset="0"/>
      <p:regular r:id="rId26"/>
    </p:embeddedFont>
    <p:embeddedFont>
      <p:font typeface="Magnolia Script" panose="020B0604020202020204" charset="0"/>
      <p:regular r:id="rId27"/>
    </p:embeddedFont>
    <p:embeddedFont>
      <p:font typeface="Public Sans" panose="020B0604020202020204" charset="0"/>
      <p:regular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68" d="100"/>
          <a:sy n="68" d="100"/>
        </p:scale>
        <p:origin x="84" y="21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26" Type="http://schemas.openxmlformats.org/officeDocument/2006/relationships/font" Target="fonts/font11.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9.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8.fntdata"/><Relationship Id="rId28" Type="http://schemas.openxmlformats.org/officeDocument/2006/relationships/font" Target="fonts/font13.fntdata"/><Relationship Id="rId10" Type="http://schemas.openxmlformats.org/officeDocument/2006/relationships/slide" Target="slides/slide9.xml"/><Relationship Id="rId19" Type="http://schemas.openxmlformats.org/officeDocument/2006/relationships/font" Target="fonts/font4.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7.fntdata"/><Relationship Id="rId27" Type="http://schemas.openxmlformats.org/officeDocument/2006/relationships/font" Target="fonts/font12.fntdata"/><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1/23/2026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1/23/2026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1/23/2026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1/23/2026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1/23/2026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1/23/2026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13" Type="http://schemas.openxmlformats.org/officeDocument/2006/relationships/image" Target="../media/image78.svg"/><Relationship Id="rId3" Type="http://schemas.openxmlformats.org/officeDocument/2006/relationships/image" Target="../media/image24.svg"/><Relationship Id="rId7" Type="http://schemas.openxmlformats.org/officeDocument/2006/relationships/image" Target="../media/image72.svg"/><Relationship Id="rId12" Type="http://schemas.openxmlformats.org/officeDocument/2006/relationships/image" Target="../media/image77.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71.png"/><Relationship Id="rId11" Type="http://schemas.openxmlformats.org/officeDocument/2006/relationships/image" Target="../media/image76.svg"/><Relationship Id="rId5" Type="http://schemas.openxmlformats.org/officeDocument/2006/relationships/image" Target="../media/image70.svg"/><Relationship Id="rId10" Type="http://schemas.openxmlformats.org/officeDocument/2006/relationships/image" Target="../media/image75.png"/><Relationship Id="rId4" Type="http://schemas.openxmlformats.org/officeDocument/2006/relationships/image" Target="../media/image69.png"/><Relationship Id="rId9" Type="http://schemas.openxmlformats.org/officeDocument/2006/relationships/image" Target="../media/image74.svg"/></Relationships>
</file>

<file path=ppt/slides/_rels/slide13.xml.rels><?xml version="1.0" encoding="UTF-8" standalone="yes"?>
<Relationships xmlns="http://schemas.openxmlformats.org/package/2006/relationships"><Relationship Id="rId8" Type="http://schemas.openxmlformats.org/officeDocument/2006/relationships/image" Target="../media/image85.png"/><Relationship Id="rId3" Type="http://schemas.openxmlformats.org/officeDocument/2006/relationships/image" Target="../media/image80.svg"/><Relationship Id="rId7" Type="http://schemas.openxmlformats.org/officeDocument/2006/relationships/image" Target="../media/image84.svg"/><Relationship Id="rId2" Type="http://schemas.openxmlformats.org/officeDocument/2006/relationships/image" Target="../media/image79.png"/><Relationship Id="rId1" Type="http://schemas.openxmlformats.org/officeDocument/2006/relationships/slideLayout" Target="../slideLayouts/slideLayout7.xml"/><Relationship Id="rId6" Type="http://schemas.openxmlformats.org/officeDocument/2006/relationships/image" Target="../media/image83.png"/><Relationship Id="rId11" Type="http://schemas.openxmlformats.org/officeDocument/2006/relationships/image" Target="../media/image88.svg"/><Relationship Id="rId5" Type="http://schemas.openxmlformats.org/officeDocument/2006/relationships/image" Target="../media/image82.svg"/><Relationship Id="rId10" Type="http://schemas.openxmlformats.org/officeDocument/2006/relationships/image" Target="../media/image87.png"/><Relationship Id="rId4" Type="http://schemas.openxmlformats.org/officeDocument/2006/relationships/image" Target="../media/image81.png"/><Relationship Id="rId9" Type="http://schemas.openxmlformats.org/officeDocument/2006/relationships/image" Target="../media/image86.sv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4.sv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13" Type="http://schemas.openxmlformats.org/officeDocument/2006/relationships/image" Target="../media/image28.svg"/><Relationship Id="rId18" Type="http://schemas.openxmlformats.org/officeDocument/2006/relationships/image" Target="../media/image33.png"/><Relationship Id="rId3" Type="http://schemas.openxmlformats.org/officeDocument/2006/relationships/image" Target="../media/image18.svg"/><Relationship Id="rId21" Type="http://schemas.openxmlformats.org/officeDocument/2006/relationships/image" Target="../media/image36.svg"/><Relationship Id="rId7" Type="http://schemas.openxmlformats.org/officeDocument/2006/relationships/image" Target="../media/image22.svg"/><Relationship Id="rId12" Type="http://schemas.openxmlformats.org/officeDocument/2006/relationships/image" Target="../media/image27.png"/><Relationship Id="rId17" Type="http://schemas.openxmlformats.org/officeDocument/2006/relationships/image" Target="../media/image32.svg"/><Relationship Id="rId2" Type="http://schemas.openxmlformats.org/officeDocument/2006/relationships/image" Target="../media/image17.png"/><Relationship Id="rId16" Type="http://schemas.openxmlformats.org/officeDocument/2006/relationships/image" Target="../media/image31.png"/><Relationship Id="rId20" Type="http://schemas.openxmlformats.org/officeDocument/2006/relationships/image" Target="../media/image35.png"/><Relationship Id="rId1" Type="http://schemas.openxmlformats.org/officeDocument/2006/relationships/slideLayout" Target="../slideLayouts/slideLayout7.xml"/><Relationship Id="rId6" Type="http://schemas.openxmlformats.org/officeDocument/2006/relationships/image" Target="../media/image21.png"/><Relationship Id="rId11" Type="http://schemas.openxmlformats.org/officeDocument/2006/relationships/image" Target="../media/image26.svg"/><Relationship Id="rId5" Type="http://schemas.openxmlformats.org/officeDocument/2006/relationships/image" Target="../media/image20.svg"/><Relationship Id="rId15" Type="http://schemas.openxmlformats.org/officeDocument/2006/relationships/image" Target="../media/image30.svg"/><Relationship Id="rId10" Type="http://schemas.openxmlformats.org/officeDocument/2006/relationships/image" Target="../media/image25.png"/><Relationship Id="rId19" Type="http://schemas.openxmlformats.org/officeDocument/2006/relationships/image" Target="../media/image34.svg"/><Relationship Id="rId4" Type="http://schemas.openxmlformats.org/officeDocument/2006/relationships/image" Target="../media/image19.png"/><Relationship Id="rId9" Type="http://schemas.openxmlformats.org/officeDocument/2006/relationships/image" Target="../media/image24.svg"/><Relationship Id="rId14" Type="http://schemas.openxmlformats.org/officeDocument/2006/relationships/image" Target="../media/image29.png"/></Relationships>
</file>

<file path=ppt/slides/_rels/slide6.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4.png"/><Relationship Id="rId13" Type="http://schemas.openxmlformats.org/officeDocument/2006/relationships/image" Target="../media/image49.svg"/><Relationship Id="rId18" Type="http://schemas.openxmlformats.org/officeDocument/2006/relationships/image" Target="../media/image54.png"/><Relationship Id="rId26" Type="http://schemas.openxmlformats.org/officeDocument/2006/relationships/image" Target="../media/image62.png"/><Relationship Id="rId3" Type="http://schemas.openxmlformats.org/officeDocument/2006/relationships/image" Target="../media/image39.svg"/><Relationship Id="rId21" Type="http://schemas.openxmlformats.org/officeDocument/2006/relationships/image" Target="../media/image57.svg"/><Relationship Id="rId7" Type="http://schemas.openxmlformats.org/officeDocument/2006/relationships/image" Target="../media/image43.svg"/><Relationship Id="rId12" Type="http://schemas.openxmlformats.org/officeDocument/2006/relationships/image" Target="../media/image48.png"/><Relationship Id="rId17" Type="http://schemas.openxmlformats.org/officeDocument/2006/relationships/image" Target="../media/image53.svg"/><Relationship Id="rId25" Type="http://schemas.openxmlformats.org/officeDocument/2006/relationships/image" Target="../media/image61.svg"/><Relationship Id="rId2" Type="http://schemas.openxmlformats.org/officeDocument/2006/relationships/image" Target="../media/image38.png"/><Relationship Id="rId16" Type="http://schemas.openxmlformats.org/officeDocument/2006/relationships/image" Target="../media/image52.png"/><Relationship Id="rId20" Type="http://schemas.openxmlformats.org/officeDocument/2006/relationships/image" Target="../media/image56.png"/><Relationship Id="rId29" Type="http://schemas.openxmlformats.org/officeDocument/2006/relationships/image" Target="../media/image65.svg"/><Relationship Id="rId1" Type="http://schemas.openxmlformats.org/officeDocument/2006/relationships/slideLayout" Target="../slideLayouts/slideLayout7.xml"/><Relationship Id="rId6" Type="http://schemas.openxmlformats.org/officeDocument/2006/relationships/image" Target="../media/image42.png"/><Relationship Id="rId11" Type="http://schemas.openxmlformats.org/officeDocument/2006/relationships/image" Target="../media/image47.svg"/><Relationship Id="rId24" Type="http://schemas.openxmlformats.org/officeDocument/2006/relationships/image" Target="../media/image60.png"/><Relationship Id="rId5" Type="http://schemas.openxmlformats.org/officeDocument/2006/relationships/image" Target="../media/image41.svg"/><Relationship Id="rId15" Type="http://schemas.openxmlformats.org/officeDocument/2006/relationships/image" Target="../media/image51.svg"/><Relationship Id="rId23" Type="http://schemas.openxmlformats.org/officeDocument/2006/relationships/image" Target="../media/image59.svg"/><Relationship Id="rId28" Type="http://schemas.openxmlformats.org/officeDocument/2006/relationships/image" Target="../media/image64.png"/><Relationship Id="rId10" Type="http://schemas.openxmlformats.org/officeDocument/2006/relationships/image" Target="../media/image46.png"/><Relationship Id="rId19" Type="http://schemas.openxmlformats.org/officeDocument/2006/relationships/image" Target="../media/image55.svg"/><Relationship Id="rId31" Type="http://schemas.openxmlformats.org/officeDocument/2006/relationships/image" Target="../media/image67.svg"/><Relationship Id="rId4" Type="http://schemas.openxmlformats.org/officeDocument/2006/relationships/image" Target="../media/image40.png"/><Relationship Id="rId9" Type="http://schemas.openxmlformats.org/officeDocument/2006/relationships/image" Target="../media/image45.svg"/><Relationship Id="rId14" Type="http://schemas.openxmlformats.org/officeDocument/2006/relationships/image" Target="../media/image50.png"/><Relationship Id="rId22" Type="http://schemas.openxmlformats.org/officeDocument/2006/relationships/image" Target="../media/image58.png"/><Relationship Id="rId27" Type="http://schemas.openxmlformats.org/officeDocument/2006/relationships/image" Target="../media/image63.svg"/><Relationship Id="rId30" Type="http://schemas.openxmlformats.org/officeDocument/2006/relationships/image" Target="../media/image66.png"/></Relationships>
</file>

<file path=ppt/slides/_rels/slide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1.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250" r="-6250"/>
            </a:stretch>
          </a:blipFill>
        </p:spPr>
        <p:txBody>
          <a:bodyPr/>
          <a:lstStyle/>
          <a:p>
            <a:endParaRPr lang="en-GB" dirty="0"/>
          </a:p>
        </p:txBody>
      </p:sp>
      <p:sp>
        <p:nvSpPr>
          <p:cNvPr id="9" name="TextBox 9"/>
          <p:cNvSpPr txBox="1">
            <a:spLocks noGrp="1"/>
          </p:cNvSpPr>
          <p:nvPr>
            <p:ph type="title" idx="4294967295"/>
          </p:nvPr>
        </p:nvSpPr>
        <p:spPr>
          <a:xfrm>
            <a:off x="2371925" y="2299594"/>
            <a:ext cx="14422923" cy="249894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16"/>
              </a:lnSpc>
              <a:spcBef>
                <a:spcPts val="0"/>
              </a:spcBef>
              <a:spcAft>
                <a:spcPts val="0"/>
              </a:spcAft>
              <a:buClrTx/>
              <a:buSzTx/>
              <a:buFontTx/>
              <a:buNone/>
              <a:tabLst/>
              <a:defRPr/>
            </a:pPr>
            <a:r>
              <a:rPr kumimoji="0" lang="en-US" sz="6869" b="1" i="0" u="none" strike="noStrike" kern="1200" cap="none" spc="0" normalizeH="0" baseline="0" noProof="0" dirty="0">
                <a:ln>
                  <a:noFill/>
                </a:ln>
                <a:solidFill>
                  <a:srgbClr val="BCD8F2"/>
                </a:solidFill>
                <a:effectLst/>
                <a:uLnTx/>
                <a:uFillTx/>
                <a:latin typeface="Agrandir Narrow Bold"/>
                <a:ea typeface="Agrandir Narrow Bold"/>
                <a:cs typeface="Agrandir Narrow Bold"/>
                <a:sym typeface="Agrandir Narrow Bold"/>
              </a:rPr>
              <a:t>ANNUAL REPORT</a:t>
            </a:r>
          </a:p>
          <a:p>
            <a:pPr marL="0" marR="0" lvl="0" indent="0" algn="l" defTabSz="914400" rtl="0" eaLnBrk="1" fontAlgn="auto" latinLnBrk="0" hangingPunct="1">
              <a:lnSpc>
                <a:spcPts val="8916"/>
              </a:lnSpc>
              <a:spcBef>
                <a:spcPts val="0"/>
              </a:spcBef>
              <a:spcAft>
                <a:spcPts val="0"/>
              </a:spcAft>
              <a:buClrTx/>
              <a:buSzTx/>
              <a:buFontTx/>
              <a:buNone/>
              <a:tabLst/>
              <a:defRPr/>
            </a:pPr>
            <a:r>
              <a:rPr kumimoji="0" lang="en-US" sz="6369" b="1" i="0" u="none" strike="noStrike" kern="1200" cap="none" spc="0" normalizeH="0" baseline="0" noProof="0" dirty="0">
                <a:ln>
                  <a:noFill/>
                </a:ln>
                <a:solidFill>
                  <a:srgbClr val="BCD8F2"/>
                </a:solidFill>
                <a:effectLst/>
                <a:uLnTx/>
                <a:uFillTx/>
                <a:latin typeface="Agrandir Narrow Bold"/>
                <a:ea typeface="Agrandir Narrow Bold"/>
                <a:cs typeface="Agrandir Narrow Bold"/>
                <a:sym typeface="Agrandir Narrow Bold"/>
              </a:rPr>
              <a:t>HEALTH AND SOCIAL CARE PILOT</a:t>
            </a:r>
          </a:p>
        </p:txBody>
      </p:sp>
      <p:sp>
        <p:nvSpPr>
          <p:cNvPr id="3" name="AutoShape 3">
            <a:extLst>
              <a:ext uri="{C183D7F6-B498-43B3-948B-1728B52AA6E4}">
                <adec:decorative xmlns:adec="http://schemas.microsoft.com/office/drawing/2017/decorative" val="1"/>
              </a:ext>
            </a:extLst>
          </p:cNvPr>
          <p:cNvSpPr/>
          <p:nvPr/>
        </p:nvSpPr>
        <p:spPr>
          <a:xfrm>
            <a:off x="5897880" y="5143500"/>
            <a:ext cx="6492240" cy="0"/>
          </a:xfrm>
          <a:prstGeom prst="line">
            <a:avLst/>
          </a:prstGeom>
          <a:ln w="38100" cap="flat">
            <a:solidFill>
              <a:srgbClr val="649CDE"/>
            </a:solidFill>
            <a:prstDash val="solid"/>
            <a:headEnd type="none" w="sm" len="sm"/>
            <a:tailEnd type="none" w="sm" len="sm"/>
          </a:ln>
        </p:spPr>
        <p:txBody>
          <a:bodyPr/>
          <a:lstStyle/>
          <a:p>
            <a:endParaRPr lang="en-GB" dirty="0"/>
          </a:p>
        </p:txBody>
      </p:sp>
      <p:sp>
        <p:nvSpPr>
          <p:cNvPr id="10" name="TextBox 10"/>
          <p:cNvSpPr txBox="1"/>
          <p:nvPr/>
        </p:nvSpPr>
        <p:spPr>
          <a:xfrm>
            <a:off x="-22276" y="8157581"/>
            <a:ext cx="6492240" cy="349215"/>
          </a:xfrm>
          <a:prstGeom prst="rect">
            <a:avLst/>
          </a:prstGeom>
        </p:spPr>
        <p:txBody>
          <a:bodyPr lIns="0" tIns="0" rIns="0" bIns="0" rtlCol="0" anchor="t">
            <a:spAutoFit/>
          </a:bodyPr>
          <a:lstStyle/>
          <a:p>
            <a:pPr algn="ctr">
              <a:lnSpc>
                <a:spcPts val="2800"/>
              </a:lnSpc>
              <a:spcBef>
                <a:spcPct val="0"/>
              </a:spcBef>
            </a:pPr>
            <a:r>
              <a:rPr lang="en-US" sz="2000" b="1" dirty="0">
                <a:solidFill>
                  <a:srgbClr val="BCD8F2"/>
                </a:solidFill>
                <a:latin typeface="Arimo Bold"/>
                <a:ea typeface="Arimo Bold"/>
                <a:cs typeface="Arimo Bold"/>
                <a:sym typeface="Arimo Bold"/>
              </a:rPr>
              <a:t>Healthcare team</a:t>
            </a:r>
          </a:p>
        </p:txBody>
      </p:sp>
      <p:sp>
        <p:nvSpPr>
          <p:cNvPr id="11" name="TextBox 11"/>
          <p:cNvSpPr txBox="1"/>
          <p:nvPr/>
        </p:nvSpPr>
        <p:spPr>
          <a:xfrm>
            <a:off x="2246247" y="8549407"/>
            <a:ext cx="2958373" cy="528254"/>
          </a:xfrm>
          <a:prstGeom prst="rect">
            <a:avLst/>
          </a:prstGeom>
        </p:spPr>
        <p:txBody>
          <a:bodyPr lIns="0" tIns="0" rIns="0" bIns="0" rtlCol="0" anchor="t">
            <a:spAutoFit/>
          </a:bodyPr>
          <a:lstStyle/>
          <a:p>
            <a:pPr algn="ctr">
              <a:lnSpc>
                <a:spcPts val="4480"/>
              </a:lnSpc>
            </a:pPr>
            <a:r>
              <a:rPr lang="en-US" sz="3200" dirty="0">
                <a:solidFill>
                  <a:srgbClr val="BCD8F2"/>
                </a:solidFill>
                <a:latin typeface="Century Gothic"/>
                <a:ea typeface="Century Gothic"/>
                <a:cs typeface="Century Gothic"/>
                <a:sym typeface="Century Gothic"/>
              </a:rPr>
              <a:t>ME Association</a:t>
            </a:r>
          </a:p>
        </p:txBody>
      </p:sp>
      <p:grpSp>
        <p:nvGrpSpPr>
          <p:cNvPr id="4" name="Group 4" descr="Healthcare 4 ME Logo&#10;"/>
          <p:cNvGrpSpPr/>
          <p:nvPr/>
        </p:nvGrpSpPr>
        <p:grpSpPr>
          <a:xfrm>
            <a:off x="13565355" y="8241927"/>
            <a:ext cx="2381446" cy="1585453"/>
            <a:chOff x="0" y="0"/>
            <a:chExt cx="627212" cy="417568"/>
          </a:xfrm>
        </p:grpSpPr>
        <p:sp>
          <p:nvSpPr>
            <p:cNvPr id="5" name="Freeform 5"/>
            <p:cNvSpPr/>
            <p:nvPr/>
          </p:nvSpPr>
          <p:spPr>
            <a:xfrm>
              <a:off x="0" y="0"/>
              <a:ext cx="627212" cy="417568"/>
            </a:xfrm>
            <a:custGeom>
              <a:avLst/>
              <a:gdLst/>
              <a:ahLst/>
              <a:cxnLst/>
              <a:rect l="l" t="t" r="r" b="b"/>
              <a:pathLst>
                <a:path w="627212" h="417568">
                  <a:moveTo>
                    <a:pt x="0" y="0"/>
                  </a:moveTo>
                  <a:lnTo>
                    <a:pt x="627212" y="0"/>
                  </a:lnTo>
                  <a:lnTo>
                    <a:pt x="627212" y="417568"/>
                  </a:lnTo>
                  <a:lnTo>
                    <a:pt x="0" y="417568"/>
                  </a:lnTo>
                  <a:close/>
                </a:path>
              </a:pathLst>
            </a:custGeom>
            <a:solidFill>
              <a:srgbClr val="FFFFFF"/>
            </a:solidFill>
          </p:spPr>
          <p:txBody>
            <a:bodyPr/>
            <a:lstStyle/>
            <a:p>
              <a:endParaRPr lang="en-GB" dirty="0"/>
            </a:p>
          </p:txBody>
        </p:sp>
        <p:sp>
          <p:nvSpPr>
            <p:cNvPr id="6" name="TextBox 6"/>
            <p:cNvSpPr txBox="1"/>
            <p:nvPr/>
          </p:nvSpPr>
          <p:spPr>
            <a:xfrm>
              <a:off x="0" y="-38100"/>
              <a:ext cx="627212" cy="455668"/>
            </a:xfrm>
            <a:prstGeom prst="rect">
              <a:avLst/>
            </a:prstGeom>
          </p:spPr>
          <p:txBody>
            <a:bodyPr lIns="50800" tIns="50800" rIns="50800" bIns="50800" rtlCol="0" anchor="ctr"/>
            <a:lstStyle/>
            <a:p>
              <a:pPr algn="ctr">
                <a:lnSpc>
                  <a:spcPts val="2659"/>
                </a:lnSpc>
              </a:pPr>
              <a:endParaRPr dirty="0"/>
            </a:p>
          </p:txBody>
        </p:sp>
      </p:grpSp>
      <p:sp>
        <p:nvSpPr>
          <p:cNvPr id="7" name="Freeform 7" descr="Healthcare 4 ME logo with the tagline Transforming Healthcare Together."/>
          <p:cNvSpPr/>
          <p:nvPr/>
        </p:nvSpPr>
        <p:spPr>
          <a:xfrm>
            <a:off x="13656022" y="8298963"/>
            <a:ext cx="2200111" cy="1471379"/>
          </a:xfrm>
          <a:custGeom>
            <a:avLst/>
            <a:gdLst/>
            <a:ahLst/>
            <a:cxnLst/>
            <a:rect l="l" t="t" r="r" b="b"/>
            <a:pathLst>
              <a:path w="2200111" h="1471379">
                <a:moveTo>
                  <a:pt x="0" y="0"/>
                </a:moveTo>
                <a:lnTo>
                  <a:pt x="2200112" y="0"/>
                </a:lnTo>
                <a:lnTo>
                  <a:pt x="2200112" y="1471379"/>
                </a:lnTo>
                <a:lnTo>
                  <a:pt x="0" y="1471379"/>
                </a:lnTo>
                <a:lnTo>
                  <a:pt x="0" y="0"/>
                </a:lnTo>
                <a:close/>
              </a:path>
            </a:pathLst>
          </a:custGeom>
          <a:blipFill>
            <a:blip r:embed="rId3"/>
            <a:stretch>
              <a:fillRect l="-17502" r="-16252"/>
            </a:stretch>
          </a:blipFill>
        </p:spPr>
        <p:txBody>
          <a:bodyPr/>
          <a:lstStyle/>
          <a:p>
            <a:endParaRPr lang="en-GB" dirty="0"/>
          </a:p>
        </p:txBody>
      </p:sp>
      <p:sp>
        <p:nvSpPr>
          <p:cNvPr id="8" name="Freeform 8" descr="The ME Association logo with the text &quot;THE ME ASSOCIATION&quot; and a large &quot;me&quot; in white on a blue background."/>
          <p:cNvSpPr/>
          <p:nvPr/>
        </p:nvSpPr>
        <p:spPr>
          <a:xfrm>
            <a:off x="16086861" y="8341971"/>
            <a:ext cx="1415971" cy="1471379"/>
          </a:xfrm>
          <a:custGeom>
            <a:avLst/>
            <a:gdLst/>
            <a:ahLst/>
            <a:cxnLst/>
            <a:rect l="l" t="t" r="r" b="b"/>
            <a:pathLst>
              <a:path w="1415971" h="1471379">
                <a:moveTo>
                  <a:pt x="0" y="0"/>
                </a:moveTo>
                <a:lnTo>
                  <a:pt x="1415972" y="0"/>
                </a:lnTo>
                <a:lnTo>
                  <a:pt x="1415972" y="1471379"/>
                </a:lnTo>
                <a:lnTo>
                  <a:pt x="0" y="1471379"/>
                </a:lnTo>
                <a:lnTo>
                  <a:pt x="0" y="0"/>
                </a:lnTo>
                <a:close/>
              </a:path>
            </a:pathLst>
          </a:custGeom>
          <a:blipFill>
            <a:blip r:embed="rId4"/>
            <a:stretch>
              <a:fillRect/>
            </a:stretch>
          </a:blipFill>
        </p:spPr>
        <p:txBody>
          <a:bodyPr/>
          <a:lstStyle/>
          <a:p>
            <a:endParaRPr lang="en-GB"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250" r="-6250"/>
            </a:stretch>
          </a:blipFill>
        </p:spPr>
        <p:txBody>
          <a:bodyPr/>
          <a:lstStyle/>
          <a:p>
            <a:endParaRPr lang="en-GB" dirty="0"/>
          </a:p>
        </p:txBody>
      </p:sp>
      <p:grpSp>
        <p:nvGrpSpPr>
          <p:cNvPr id="3" name="Group 3">
            <a:extLst>
              <a:ext uri="{C183D7F6-B498-43B3-948B-1728B52AA6E4}">
                <adec:decorative xmlns:adec="http://schemas.microsoft.com/office/drawing/2017/decorative" val="1"/>
              </a:ext>
            </a:extLst>
          </p:cNvPr>
          <p:cNvGrpSpPr/>
          <p:nvPr/>
        </p:nvGrpSpPr>
        <p:grpSpPr>
          <a:xfrm>
            <a:off x="8842213" y="3489438"/>
            <a:ext cx="8140814" cy="6797562"/>
            <a:chOff x="0" y="0"/>
            <a:chExt cx="2144083" cy="1790304"/>
          </a:xfrm>
        </p:grpSpPr>
        <p:sp>
          <p:nvSpPr>
            <p:cNvPr id="4" name="Freeform 4"/>
            <p:cNvSpPr/>
            <p:nvPr/>
          </p:nvSpPr>
          <p:spPr>
            <a:xfrm>
              <a:off x="0" y="0"/>
              <a:ext cx="2144083" cy="1790304"/>
            </a:xfrm>
            <a:custGeom>
              <a:avLst/>
              <a:gdLst/>
              <a:ahLst/>
              <a:cxnLst/>
              <a:rect l="l" t="t" r="r" b="b"/>
              <a:pathLst>
                <a:path w="2144083" h="1790304">
                  <a:moveTo>
                    <a:pt x="0" y="0"/>
                  </a:moveTo>
                  <a:lnTo>
                    <a:pt x="2144083" y="0"/>
                  </a:lnTo>
                  <a:lnTo>
                    <a:pt x="2144083" y="1790304"/>
                  </a:lnTo>
                  <a:lnTo>
                    <a:pt x="0" y="1790304"/>
                  </a:lnTo>
                  <a:close/>
                </a:path>
              </a:pathLst>
            </a:custGeom>
            <a:solidFill>
              <a:srgbClr val="FFFFFF"/>
            </a:solidFill>
          </p:spPr>
          <p:txBody>
            <a:bodyPr/>
            <a:lstStyle/>
            <a:p>
              <a:endParaRPr lang="en-GB" dirty="0"/>
            </a:p>
          </p:txBody>
        </p:sp>
        <p:sp>
          <p:nvSpPr>
            <p:cNvPr id="5" name="TextBox 5"/>
            <p:cNvSpPr txBox="1"/>
            <p:nvPr/>
          </p:nvSpPr>
          <p:spPr>
            <a:xfrm>
              <a:off x="0" y="-38100"/>
              <a:ext cx="2144083" cy="1828404"/>
            </a:xfrm>
            <a:prstGeom prst="rect">
              <a:avLst/>
            </a:prstGeom>
          </p:spPr>
          <p:txBody>
            <a:bodyPr lIns="50800" tIns="50800" rIns="50800" bIns="50800" rtlCol="0" anchor="ctr"/>
            <a:lstStyle/>
            <a:p>
              <a:pPr marL="518157" lvl="1" indent="-259078" algn="ctr">
                <a:lnSpc>
                  <a:spcPts val="3359"/>
                </a:lnSpc>
                <a:buFont typeface="Arial"/>
                <a:buChar char="•"/>
              </a:pPr>
              <a:endParaRPr dirty="0"/>
            </a:p>
          </p:txBody>
        </p:sp>
      </p:grpSp>
      <p:sp>
        <p:nvSpPr>
          <p:cNvPr id="6" name="TextBox 6"/>
          <p:cNvSpPr txBox="1">
            <a:spLocks noGrp="1"/>
          </p:cNvSpPr>
          <p:nvPr>
            <p:ph type="title" idx="4294967295"/>
          </p:nvPr>
        </p:nvSpPr>
        <p:spPr>
          <a:xfrm>
            <a:off x="492344" y="1199948"/>
            <a:ext cx="7668668" cy="137664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93"/>
              </a:lnSpc>
              <a:spcBef>
                <a:spcPts val="0"/>
              </a:spcBef>
              <a:spcAft>
                <a:spcPts val="0"/>
              </a:spcAft>
              <a:buClrTx/>
              <a:buSzTx/>
              <a:buFontTx/>
              <a:buNone/>
              <a:tabLst/>
              <a:defRPr/>
            </a:pPr>
            <a:r>
              <a:rPr kumimoji="0" lang="en-US" sz="6923" b="1" i="0" u="none" strike="noStrike" kern="1200" cap="none" spc="0" normalizeH="0" baseline="0" noProof="0" dirty="0">
                <a:ln>
                  <a:noFill/>
                </a:ln>
                <a:solidFill>
                  <a:srgbClr val="BCD8F2"/>
                </a:solidFill>
                <a:effectLst/>
                <a:uLnTx/>
                <a:uFillTx/>
                <a:latin typeface="Agrandir Narrow Bold"/>
                <a:ea typeface="Agrandir Narrow Bold"/>
                <a:cs typeface="Agrandir Narrow Bold"/>
                <a:sym typeface="Agrandir Narrow Bold"/>
              </a:rPr>
              <a:t>WORKING GROUP </a:t>
            </a:r>
          </a:p>
        </p:txBody>
      </p:sp>
      <p:sp>
        <p:nvSpPr>
          <p:cNvPr id="7" name="TextBox 7"/>
          <p:cNvSpPr txBox="1"/>
          <p:nvPr/>
        </p:nvSpPr>
        <p:spPr>
          <a:xfrm>
            <a:off x="1909214" y="2490871"/>
            <a:ext cx="4834930" cy="566354"/>
          </a:xfrm>
          <a:prstGeom prst="rect">
            <a:avLst/>
          </a:prstGeom>
        </p:spPr>
        <p:txBody>
          <a:bodyPr lIns="0" tIns="0" rIns="0" bIns="0" rtlCol="0" anchor="t">
            <a:spAutoFit/>
          </a:bodyPr>
          <a:lstStyle/>
          <a:p>
            <a:pPr algn="ctr">
              <a:lnSpc>
                <a:spcPts val="4480"/>
              </a:lnSpc>
            </a:pPr>
            <a:r>
              <a:rPr lang="en-US" sz="3200" dirty="0">
                <a:solidFill>
                  <a:srgbClr val="BCD8F2"/>
                </a:solidFill>
                <a:latin typeface="Arimo"/>
                <a:ea typeface="Arimo"/>
                <a:cs typeface="Arimo"/>
                <a:sym typeface="Arimo"/>
              </a:rPr>
              <a:t>Lived experience feedback</a:t>
            </a:r>
          </a:p>
        </p:txBody>
      </p:sp>
      <p:sp>
        <p:nvSpPr>
          <p:cNvPr id="8" name="TextBox 8"/>
          <p:cNvSpPr txBox="1"/>
          <p:nvPr/>
        </p:nvSpPr>
        <p:spPr>
          <a:xfrm>
            <a:off x="1028700" y="5331608"/>
            <a:ext cx="6862252" cy="1372334"/>
          </a:xfrm>
          <a:prstGeom prst="rect">
            <a:avLst/>
          </a:prstGeom>
        </p:spPr>
        <p:txBody>
          <a:bodyPr lIns="0" tIns="0" rIns="0" bIns="0" rtlCol="0" anchor="t">
            <a:spAutoFit/>
          </a:bodyPr>
          <a:lstStyle/>
          <a:p>
            <a:pPr algn="ctr">
              <a:lnSpc>
                <a:spcPts val="3640"/>
              </a:lnSpc>
            </a:pPr>
            <a:r>
              <a:rPr lang="en-US" sz="2600" dirty="0">
                <a:solidFill>
                  <a:srgbClr val="BCD8F2"/>
                </a:solidFill>
                <a:latin typeface="Arimo"/>
                <a:ea typeface="Arimo"/>
                <a:cs typeface="Arimo"/>
                <a:sym typeface="Arimo"/>
              </a:rPr>
              <a:t>The group favours a structured, holistic ME/CFS and LC Hub model offering the following</a:t>
            </a:r>
          </a:p>
        </p:txBody>
      </p:sp>
      <p:sp>
        <p:nvSpPr>
          <p:cNvPr id="9" name="TextBox 9"/>
          <p:cNvSpPr txBox="1"/>
          <p:nvPr/>
        </p:nvSpPr>
        <p:spPr>
          <a:xfrm>
            <a:off x="9457677" y="4310949"/>
            <a:ext cx="4223134" cy="339692"/>
          </a:xfrm>
          <a:prstGeom prst="rect">
            <a:avLst/>
          </a:prstGeom>
        </p:spPr>
        <p:txBody>
          <a:bodyPr lIns="0" tIns="0" rIns="0" bIns="0" rtlCol="0" anchor="t">
            <a:spAutoFit/>
          </a:bodyPr>
          <a:lstStyle/>
          <a:p>
            <a:pPr algn="l">
              <a:lnSpc>
                <a:spcPts val="2799"/>
              </a:lnSpc>
            </a:pPr>
            <a:r>
              <a:rPr lang="en-US" sz="1999" dirty="0">
                <a:solidFill>
                  <a:srgbClr val="272754"/>
                </a:solidFill>
                <a:latin typeface="Arimo"/>
                <a:ea typeface="Arimo"/>
                <a:cs typeface="Arimo"/>
                <a:sym typeface="Arimo"/>
              </a:rPr>
              <a:t>Early diagnosis and first-line support</a:t>
            </a:r>
          </a:p>
        </p:txBody>
      </p:sp>
      <p:sp>
        <p:nvSpPr>
          <p:cNvPr id="10" name="TextBox 10"/>
          <p:cNvSpPr txBox="1"/>
          <p:nvPr/>
        </p:nvSpPr>
        <p:spPr>
          <a:xfrm>
            <a:off x="9457676" y="4836762"/>
            <a:ext cx="4029723" cy="339692"/>
          </a:xfrm>
          <a:prstGeom prst="rect">
            <a:avLst/>
          </a:prstGeom>
        </p:spPr>
        <p:txBody>
          <a:bodyPr wrap="square" lIns="0" tIns="0" rIns="0" bIns="0" rtlCol="0" anchor="t">
            <a:spAutoFit/>
          </a:bodyPr>
          <a:lstStyle/>
          <a:p>
            <a:pPr algn="l">
              <a:lnSpc>
                <a:spcPts val="2799"/>
              </a:lnSpc>
            </a:pPr>
            <a:r>
              <a:rPr lang="en-US" sz="1999" dirty="0">
                <a:solidFill>
                  <a:srgbClr val="272754"/>
                </a:solidFill>
                <a:latin typeface="Arimo"/>
                <a:ea typeface="Arimo"/>
                <a:cs typeface="Arimo"/>
                <a:sym typeface="Arimo"/>
              </a:rPr>
              <a:t>Medically led multidisciplinary team</a:t>
            </a:r>
          </a:p>
        </p:txBody>
      </p:sp>
      <p:sp>
        <p:nvSpPr>
          <p:cNvPr id="11" name="TextBox 11"/>
          <p:cNvSpPr txBox="1"/>
          <p:nvPr/>
        </p:nvSpPr>
        <p:spPr>
          <a:xfrm>
            <a:off x="9457677" y="5362575"/>
            <a:ext cx="3301702" cy="692084"/>
          </a:xfrm>
          <a:prstGeom prst="rect">
            <a:avLst/>
          </a:prstGeom>
        </p:spPr>
        <p:txBody>
          <a:bodyPr lIns="0" tIns="0" rIns="0" bIns="0" rtlCol="0" anchor="t">
            <a:spAutoFit/>
          </a:bodyPr>
          <a:lstStyle/>
          <a:p>
            <a:pPr algn="l">
              <a:lnSpc>
                <a:spcPts val="2799"/>
              </a:lnSpc>
            </a:pPr>
            <a:r>
              <a:rPr lang="en-US" sz="1999" dirty="0">
                <a:solidFill>
                  <a:srgbClr val="272754"/>
                </a:solidFill>
                <a:latin typeface="Arimo"/>
                <a:ea typeface="Arimo"/>
                <a:cs typeface="Arimo"/>
                <a:sym typeface="Arimo"/>
              </a:rPr>
              <a:t>Social and practical support</a:t>
            </a:r>
          </a:p>
          <a:p>
            <a:pPr algn="l">
              <a:lnSpc>
                <a:spcPts val="2799"/>
              </a:lnSpc>
            </a:pPr>
            <a:endParaRPr lang="en-US" sz="1999" dirty="0">
              <a:solidFill>
                <a:srgbClr val="272754"/>
              </a:solidFill>
              <a:latin typeface="Arimo"/>
              <a:ea typeface="Arimo"/>
              <a:cs typeface="Arimo"/>
              <a:sym typeface="Arimo"/>
            </a:endParaRPr>
          </a:p>
        </p:txBody>
      </p:sp>
      <p:sp>
        <p:nvSpPr>
          <p:cNvPr id="12" name="TextBox 12"/>
          <p:cNvSpPr txBox="1"/>
          <p:nvPr/>
        </p:nvSpPr>
        <p:spPr>
          <a:xfrm>
            <a:off x="9457677" y="5865763"/>
            <a:ext cx="2611272" cy="339692"/>
          </a:xfrm>
          <a:prstGeom prst="rect">
            <a:avLst/>
          </a:prstGeom>
        </p:spPr>
        <p:txBody>
          <a:bodyPr lIns="0" tIns="0" rIns="0" bIns="0" rtlCol="0" anchor="t">
            <a:spAutoFit/>
          </a:bodyPr>
          <a:lstStyle/>
          <a:p>
            <a:pPr algn="l">
              <a:lnSpc>
                <a:spcPts val="2799"/>
              </a:lnSpc>
            </a:pPr>
            <a:r>
              <a:rPr lang="en-US" sz="1999" dirty="0">
                <a:solidFill>
                  <a:srgbClr val="272754"/>
                </a:solidFill>
                <a:latin typeface="Arimo"/>
                <a:ea typeface="Arimo"/>
                <a:cs typeface="Arimo"/>
                <a:sym typeface="Arimo"/>
              </a:rPr>
              <a:t>Management approach</a:t>
            </a:r>
          </a:p>
        </p:txBody>
      </p:sp>
      <p:sp>
        <p:nvSpPr>
          <p:cNvPr id="13" name="TextBox 13"/>
          <p:cNvSpPr txBox="1"/>
          <p:nvPr/>
        </p:nvSpPr>
        <p:spPr>
          <a:xfrm>
            <a:off x="9457677" y="6337065"/>
            <a:ext cx="2559056" cy="339692"/>
          </a:xfrm>
          <a:prstGeom prst="rect">
            <a:avLst/>
          </a:prstGeom>
        </p:spPr>
        <p:txBody>
          <a:bodyPr lIns="0" tIns="0" rIns="0" bIns="0" rtlCol="0" anchor="t">
            <a:spAutoFit/>
          </a:bodyPr>
          <a:lstStyle/>
          <a:p>
            <a:pPr algn="l">
              <a:lnSpc>
                <a:spcPts val="2799"/>
              </a:lnSpc>
            </a:pPr>
            <a:r>
              <a:rPr lang="en-US" sz="1999" dirty="0">
                <a:solidFill>
                  <a:srgbClr val="272754"/>
                </a:solidFill>
                <a:latin typeface="Arimo"/>
                <a:ea typeface="Arimo"/>
                <a:cs typeface="Arimo"/>
                <a:sym typeface="Arimo"/>
              </a:rPr>
              <a:t>Learning and research</a:t>
            </a:r>
          </a:p>
        </p:txBody>
      </p:sp>
      <p:sp>
        <p:nvSpPr>
          <p:cNvPr id="14" name="TextBox 14"/>
          <p:cNvSpPr txBox="1"/>
          <p:nvPr/>
        </p:nvSpPr>
        <p:spPr>
          <a:xfrm>
            <a:off x="9457677" y="6862878"/>
            <a:ext cx="1975776" cy="692084"/>
          </a:xfrm>
          <a:prstGeom prst="rect">
            <a:avLst/>
          </a:prstGeom>
        </p:spPr>
        <p:txBody>
          <a:bodyPr lIns="0" tIns="0" rIns="0" bIns="0" rtlCol="0" anchor="t">
            <a:spAutoFit/>
          </a:bodyPr>
          <a:lstStyle/>
          <a:p>
            <a:pPr algn="l">
              <a:lnSpc>
                <a:spcPts val="2799"/>
              </a:lnSpc>
            </a:pPr>
            <a:r>
              <a:rPr lang="en-US" sz="1999" dirty="0">
                <a:solidFill>
                  <a:srgbClr val="272754"/>
                </a:solidFill>
                <a:latin typeface="Arimo"/>
                <a:ea typeface="Arimo"/>
                <a:cs typeface="Arimo"/>
                <a:sym typeface="Arimo"/>
              </a:rPr>
              <a:t>Continuity of care</a:t>
            </a:r>
          </a:p>
          <a:p>
            <a:pPr algn="l">
              <a:lnSpc>
                <a:spcPts val="2799"/>
              </a:lnSpc>
            </a:pPr>
            <a:endParaRPr lang="en-US" sz="1999" dirty="0">
              <a:solidFill>
                <a:srgbClr val="272754"/>
              </a:solidFill>
              <a:latin typeface="Arimo"/>
              <a:ea typeface="Arimo"/>
              <a:cs typeface="Arimo"/>
              <a:sym typeface="Arim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63454"/>
        </a:solidFill>
        <a:effectLst/>
      </p:bgPr>
    </p:bg>
    <p:spTree>
      <p:nvGrpSpPr>
        <p:cNvPr id="1" name=""/>
        <p:cNvGrpSpPr/>
        <p:nvPr/>
      </p:nvGrpSpPr>
      <p:grpSpPr>
        <a:xfrm>
          <a:off x="0" y="0"/>
          <a:ext cx="0" cy="0"/>
          <a:chOff x="0" y="0"/>
          <a:chExt cx="0" cy="0"/>
        </a:xfrm>
      </p:grpSpPr>
      <p:sp>
        <p:nvSpPr>
          <p:cNvPr id="12" name="TextBox 12"/>
          <p:cNvSpPr txBox="1">
            <a:spLocks noGrp="1"/>
          </p:cNvSpPr>
          <p:nvPr>
            <p:ph type="title" idx="4294967295"/>
          </p:nvPr>
        </p:nvSpPr>
        <p:spPr>
          <a:xfrm>
            <a:off x="10043036" y="429210"/>
            <a:ext cx="7668668" cy="17180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6893"/>
              </a:lnSpc>
              <a:spcBef>
                <a:spcPts val="0"/>
              </a:spcBef>
              <a:spcAft>
                <a:spcPts val="0"/>
              </a:spcAft>
              <a:buClrTx/>
              <a:buSzTx/>
              <a:buFontTx/>
              <a:buNone/>
              <a:tabLst/>
              <a:defRPr/>
            </a:pPr>
            <a:r>
              <a:rPr kumimoji="0" lang="en-US" sz="4923" b="1" i="0" u="none" strike="noStrike" kern="1200" cap="none" spc="0" normalizeH="0" baseline="0" noProof="0" dirty="0">
                <a:ln>
                  <a:noFill/>
                </a:ln>
                <a:solidFill>
                  <a:srgbClr val="BCD8F2"/>
                </a:solidFill>
                <a:effectLst/>
                <a:uLnTx/>
                <a:uFillTx/>
                <a:latin typeface="Agrandir Narrow Bold"/>
                <a:ea typeface="Agrandir Narrow Bold"/>
                <a:cs typeface="Agrandir Narrow Bold"/>
                <a:sym typeface="Agrandir Narrow Bold"/>
              </a:rPr>
              <a:t>WORKING GROUP: DEMOGRAPHICS</a:t>
            </a:r>
          </a:p>
        </p:txBody>
      </p:sp>
      <p:sp>
        <p:nvSpPr>
          <p:cNvPr id="4" name="TextBox 4"/>
          <p:cNvSpPr txBox="1"/>
          <p:nvPr/>
        </p:nvSpPr>
        <p:spPr>
          <a:xfrm>
            <a:off x="1028700" y="1292951"/>
            <a:ext cx="7245320" cy="573989"/>
          </a:xfrm>
          <a:prstGeom prst="rect">
            <a:avLst/>
          </a:prstGeom>
        </p:spPr>
        <p:txBody>
          <a:bodyPr lIns="0" tIns="0" rIns="0" bIns="0" rtlCol="0" anchor="t">
            <a:spAutoFit/>
          </a:bodyPr>
          <a:lstStyle/>
          <a:p>
            <a:pPr algn="l">
              <a:lnSpc>
                <a:spcPts val="4059"/>
              </a:lnSpc>
            </a:pPr>
            <a:r>
              <a:rPr lang="en-US" sz="2899" b="1" dirty="0">
                <a:solidFill>
                  <a:srgbClr val="BCD8F2"/>
                </a:solidFill>
                <a:latin typeface="Agrandir Narrow Bold"/>
                <a:ea typeface="Agrandir Narrow Bold"/>
                <a:cs typeface="Agrandir Narrow Bold"/>
                <a:sym typeface="Agrandir Narrow Bold"/>
              </a:rPr>
              <a:t>DEMOGRAPHICS</a:t>
            </a:r>
          </a:p>
        </p:txBody>
      </p:sp>
      <p:sp>
        <p:nvSpPr>
          <p:cNvPr id="5" name="TextBox 5"/>
          <p:cNvSpPr txBox="1"/>
          <p:nvPr/>
        </p:nvSpPr>
        <p:spPr>
          <a:xfrm>
            <a:off x="1028700" y="2197508"/>
            <a:ext cx="3107201" cy="354396"/>
          </a:xfrm>
          <a:prstGeom prst="rect">
            <a:avLst/>
          </a:prstGeom>
        </p:spPr>
        <p:txBody>
          <a:bodyPr lIns="0" tIns="0" rIns="0" bIns="0" rtlCol="0" anchor="t">
            <a:spAutoFit/>
          </a:bodyPr>
          <a:lstStyle/>
          <a:p>
            <a:pPr algn="ctr">
              <a:lnSpc>
                <a:spcPts val="2729"/>
              </a:lnSpc>
              <a:spcBef>
                <a:spcPct val="0"/>
              </a:spcBef>
            </a:pPr>
            <a:r>
              <a:rPr lang="en-US" sz="2099" dirty="0">
                <a:solidFill>
                  <a:srgbClr val="FFFFFF"/>
                </a:solidFill>
                <a:latin typeface="Arimo"/>
                <a:ea typeface="Arimo"/>
                <a:cs typeface="Arimo"/>
                <a:sym typeface="Arimo"/>
              </a:rPr>
              <a:t>87% patients | 13% carers</a:t>
            </a:r>
          </a:p>
        </p:txBody>
      </p:sp>
      <p:sp>
        <p:nvSpPr>
          <p:cNvPr id="6" name="TextBox 6"/>
          <p:cNvSpPr txBox="1"/>
          <p:nvPr/>
        </p:nvSpPr>
        <p:spPr>
          <a:xfrm>
            <a:off x="1028700" y="2875754"/>
            <a:ext cx="2882320" cy="365693"/>
          </a:xfrm>
          <a:prstGeom prst="rect">
            <a:avLst/>
          </a:prstGeom>
        </p:spPr>
        <p:txBody>
          <a:bodyPr lIns="0" tIns="0" rIns="0" bIns="0" rtlCol="0" anchor="t">
            <a:spAutoFit/>
          </a:bodyPr>
          <a:lstStyle/>
          <a:p>
            <a:pPr algn="ctr">
              <a:lnSpc>
                <a:spcPts val="2940"/>
              </a:lnSpc>
            </a:pPr>
            <a:r>
              <a:rPr lang="en-US" sz="2100" dirty="0">
                <a:solidFill>
                  <a:srgbClr val="FFFFFF"/>
                </a:solidFill>
                <a:latin typeface="Arimo"/>
                <a:ea typeface="Arimo"/>
                <a:cs typeface="Arimo"/>
                <a:sym typeface="Arimo"/>
              </a:rPr>
              <a:t>80% female | 20% male</a:t>
            </a:r>
          </a:p>
        </p:txBody>
      </p:sp>
      <p:sp>
        <p:nvSpPr>
          <p:cNvPr id="11" name="TextBox 11"/>
          <p:cNvSpPr txBox="1"/>
          <p:nvPr/>
        </p:nvSpPr>
        <p:spPr>
          <a:xfrm>
            <a:off x="1028700" y="3574823"/>
            <a:ext cx="5493662" cy="354396"/>
          </a:xfrm>
          <a:prstGeom prst="rect">
            <a:avLst/>
          </a:prstGeom>
        </p:spPr>
        <p:txBody>
          <a:bodyPr lIns="0" tIns="0" rIns="0" bIns="0" rtlCol="0" anchor="t">
            <a:spAutoFit/>
          </a:bodyPr>
          <a:lstStyle/>
          <a:p>
            <a:pPr algn="ctr">
              <a:lnSpc>
                <a:spcPts val="2729"/>
              </a:lnSpc>
              <a:spcBef>
                <a:spcPct val="0"/>
              </a:spcBef>
            </a:pPr>
            <a:r>
              <a:rPr lang="en-US" sz="2099" dirty="0">
                <a:solidFill>
                  <a:srgbClr val="FFFFFF"/>
                </a:solidFill>
                <a:latin typeface="Arimo"/>
                <a:ea typeface="Arimo"/>
                <a:cs typeface="Arimo"/>
                <a:sym typeface="Arimo"/>
              </a:rPr>
              <a:t>93% White | 7% Mixed / Multiple Ethnic Group</a:t>
            </a:r>
          </a:p>
        </p:txBody>
      </p:sp>
      <p:sp>
        <p:nvSpPr>
          <p:cNvPr id="2" name="AutoShape 2">
            <a:extLst>
              <a:ext uri="{C183D7F6-B498-43B3-948B-1728B52AA6E4}">
                <adec:decorative xmlns:adec="http://schemas.microsoft.com/office/drawing/2017/decorative" val="1"/>
              </a:ext>
            </a:extLst>
          </p:cNvPr>
          <p:cNvSpPr/>
          <p:nvPr/>
        </p:nvSpPr>
        <p:spPr>
          <a:xfrm>
            <a:off x="1028700" y="5327957"/>
            <a:ext cx="8115300" cy="0"/>
          </a:xfrm>
          <a:prstGeom prst="line">
            <a:avLst/>
          </a:prstGeom>
          <a:ln w="38100" cap="flat">
            <a:solidFill>
              <a:srgbClr val="C3C5C8"/>
            </a:solidFill>
            <a:prstDash val="solid"/>
            <a:headEnd type="none" w="sm" len="sm"/>
            <a:tailEnd type="none" w="sm" len="sm"/>
          </a:ln>
        </p:spPr>
        <p:txBody>
          <a:bodyPr/>
          <a:lstStyle/>
          <a:p>
            <a:endParaRPr lang="en-GB" dirty="0"/>
          </a:p>
        </p:txBody>
      </p:sp>
      <p:sp>
        <p:nvSpPr>
          <p:cNvPr id="10" name="TextBox 10"/>
          <p:cNvSpPr txBox="1"/>
          <p:nvPr/>
        </p:nvSpPr>
        <p:spPr>
          <a:xfrm>
            <a:off x="1028700" y="5753547"/>
            <a:ext cx="7245320" cy="573989"/>
          </a:xfrm>
          <a:prstGeom prst="rect">
            <a:avLst/>
          </a:prstGeom>
        </p:spPr>
        <p:txBody>
          <a:bodyPr lIns="0" tIns="0" rIns="0" bIns="0" rtlCol="0" anchor="t">
            <a:spAutoFit/>
          </a:bodyPr>
          <a:lstStyle/>
          <a:p>
            <a:pPr algn="l">
              <a:lnSpc>
                <a:spcPts val="4059"/>
              </a:lnSpc>
            </a:pPr>
            <a:r>
              <a:rPr lang="en-US" sz="2899" b="1" dirty="0">
                <a:solidFill>
                  <a:srgbClr val="BCD8F2"/>
                </a:solidFill>
                <a:latin typeface="Agrandir Narrow Bold"/>
                <a:ea typeface="Agrandir Narrow Bold"/>
                <a:cs typeface="Agrandir Narrow Bold"/>
                <a:sym typeface="Agrandir Narrow Bold"/>
              </a:rPr>
              <a:t>AGE RANGE</a:t>
            </a:r>
          </a:p>
        </p:txBody>
      </p:sp>
      <p:sp>
        <p:nvSpPr>
          <p:cNvPr id="8" name="TextBox 8"/>
          <p:cNvSpPr txBox="1"/>
          <p:nvPr/>
        </p:nvSpPr>
        <p:spPr>
          <a:xfrm>
            <a:off x="1028700" y="6522949"/>
            <a:ext cx="2092791" cy="2222738"/>
          </a:xfrm>
          <a:prstGeom prst="rect">
            <a:avLst/>
          </a:prstGeom>
        </p:spPr>
        <p:txBody>
          <a:bodyPr lIns="0" tIns="0" rIns="0" bIns="0" rtlCol="0" anchor="t">
            <a:spAutoFit/>
          </a:bodyPr>
          <a:lstStyle/>
          <a:p>
            <a:pPr algn="l">
              <a:lnSpc>
                <a:spcPts val="2940"/>
              </a:lnSpc>
            </a:pPr>
            <a:r>
              <a:rPr lang="en-US" sz="2100" dirty="0">
                <a:solidFill>
                  <a:srgbClr val="FFFFFF"/>
                </a:solidFill>
                <a:latin typeface="Arimo"/>
                <a:ea typeface="Arimo"/>
                <a:cs typeface="Arimo"/>
                <a:sym typeface="Arimo"/>
              </a:rPr>
              <a:t>18 - 25 = 21%</a:t>
            </a:r>
          </a:p>
          <a:p>
            <a:pPr algn="l">
              <a:lnSpc>
                <a:spcPts val="2940"/>
              </a:lnSpc>
            </a:pPr>
            <a:r>
              <a:rPr lang="en-US" sz="2100" dirty="0">
                <a:solidFill>
                  <a:srgbClr val="FFFFFF"/>
                </a:solidFill>
                <a:latin typeface="Arimo"/>
                <a:ea typeface="Arimo"/>
                <a:cs typeface="Arimo"/>
                <a:sym typeface="Arimo"/>
              </a:rPr>
              <a:t>26 - 35 = 0%</a:t>
            </a:r>
          </a:p>
          <a:p>
            <a:pPr algn="l">
              <a:lnSpc>
                <a:spcPts val="2940"/>
              </a:lnSpc>
            </a:pPr>
            <a:r>
              <a:rPr lang="en-US" sz="2100" dirty="0">
                <a:solidFill>
                  <a:srgbClr val="FFFFFF"/>
                </a:solidFill>
                <a:latin typeface="Arimo"/>
                <a:ea typeface="Arimo"/>
                <a:cs typeface="Arimo"/>
                <a:sym typeface="Arimo"/>
              </a:rPr>
              <a:t>36 - 45 = 14%</a:t>
            </a:r>
          </a:p>
          <a:p>
            <a:pPr algn="l">
              <a:lnSpc>
                <a:spcPts val="2940"/>
              </a:lnSpc>
            </a:pPr>
            <a:r>
              <a:rPr lang="en-US" sz="2100" dirty="0">
                <a:solidFill>
                  <a:srgbClr val="FFFFFF"/>
                </a:solidFill>
                <a:latin typeface="Arimo"/>
                <a:ea typeface="Arimo"/>
                <a:cs typeface="Arimo"/>
                <a:sym typeface="Arimo"/>
              </a:rPr>
              <a:t>46 - 55 = 43%</a:t>
            </a:r>
          </a:p>
          <a:p>
            <a:pPr algn="l">
              <a:lnSpc>
                <a:spcPts val="2940"/>
              </a:lnSpc>
            </a:pPr>
            <a:r>
              <a:rPr lang="en-US" sz="2100" dirty="0">
                <a:solidFill>
                  <a:srgbClr val="FFFFFF"/>
                </a:solidFill>
                <a:latin typeface="Arimo"/>
                <a:ea typeface="Arimo"/>
                <a:cs typeface="Arimo"/>
                <a:sym typeface="Arimo"/>
              </a:rPr>
              <a:t>56 - 65 = 21%</a:t>
            </a:r>
          </a:p>
          <a:p>
            <a:pPr algn="l">
              <a:lnSpc>
                <a:spcPts val="2940"/>
              </a:lnSpc>
            </a:pPr>
            <a:r>
              <a:rPr lang="en-US" sz="2100" dirty="0">
                <a:solidFill>
                  <a:srgbClr val="FFFFFF"/>
                </a:solidFill>
                <a:latin typeface="Arimo"/>
                <a:ea typeface="Arimo"/>
                <a:cs typeface="Arimo"/>
                <a:sym typeface="Arimo"/>
              </a:rPr>
              <a:t>66 + = 0%</a:t>
            </a:r>
          </a:p>
        </p:txBody>
      </p:sp>
      <p:sp>
        <p:nvSpPr>
          <p:cNvPr id="9" name="TextBox 9"/>
          <p:cNvSpPr txBox="1"/>
          <p:nvPr/>
        </p:nvSpPr>
        <p:spPr>
          <a:xfrm>
            <a:off x="4454681" y="5753547"/>
            <a:ext cx="7245320" cy="573989"/>
          </a:xfrm>
          <a:prstGeom prst="rect">
            <a:avLst/>
          </a:prstGeom>
        </p:spPr>
        <p:txBody>
          <a:bodyPr lIns="0" tIns="0" rIns="0" bIns="0" rtlCol="0" anchor="t">
            <a:spAutoFit/>
          </a:bodyPr>
          <a:lstStyle/>
          <a:p>
            <a:pPr algn="l">
              <a:lnSpc>
                <a:spcPts val="4059"/>
              </a:lnSpc>
            </a:pPr>
            <a:r>
              <a:rPr lang="en-US" sz="2899" b="1" dirty="0">
                <a:solidFill>
                  <a:srgbClr val="BCD8F2"/>
                </a:solidFill>
                <a:latin typeface="Agrandir Narrow Bold"/>
                <a:ea typeface="Agrandir Narrow Bold"/>
                <a:cs typeface="Agrandir Narrow Bold"/>
                <a:sym typeface="Agrandir Narrow Bold"/>
              </a:rPr>
              <a:t>SEVERITY</a:t>
            </a:r>
          </a:p>
        </p:txBody>
      </p:sp>
      <p:sp>
        <p:nvSpPr>
          <p:cNvPr id="7" name="TextBox 7"/>
          <p:cNvSpPr txBox="1"/>
          <p:nvPr/>
        </p:nvSpPr>
        <p:spPr>
          <a:xfrm>
            <a:off x="4651360" y="6522949"/>
            <a:ext cx="4851604" cy="1108511"/>
          </a:xfrm>
          <a:prstGeom prst="rect">
            <a:avLst/>
          </a:prstGeom>
        </p:spPr>
        <p:txBody>
          <a:bodyPr lIns="0" tIns="0" rIns="0" bIns="0" rtlCol="0" anchor="t">
            <a:spAutoFit/>
          </a:bodyPr>
          <a:lstStyle/>
          <a:p>
            <a:pPr algn="l">
              <a:lnSpc>
                <a:spcPts val="2940"/>
              </a:lnSpc>
            </a:pPr>
            <a:r>
              <a:rPr lang="en-US" sz="2100" dirty="0">
                <a:solidFill>
                  <a:srgbClr val="FFFFFF"/>
                </a:solidFill>
                <a:latin typeface="Arimo"/>
                <a:ea typeface="Arimo"/>
                <a:cs typeface="Arimo"/>
                <a:sym typeface="Arimo"/>
              </a:rPr>
              <a:t>7% mild </a:t>
            </a:r>
          </a:p>
          <a:p>
            <a:pPr algn="l">
              <a:lnSpc>
                <a:spcPts val="2940"/>
              </a:lnSpc>
            </a:pPr>
            <a:r>
              <a:rPr lang="en-US" sz="2100" dirty="0">
                <a:solidFill>
                  <a:srgbClr val="FFFFFF"/>
                </a:solidFill>
                <a:latin typeface="Arimo"/>
                <a:ea typeface="Arimo"/>
                <a:cs typeface="Arimo"/>
                <a:sym typeface="Arimo"/>
              </a:rPr>
              <a:t>60% moderate </a:t>
            </a:r>
          </a:p>
          <a:p>
            <a:pPr algn="l">
              <a:lnSpc>
                <a:spcPts val="2940"/>
              </a:lnSpc>
            </a:pPr>
            <a:r>
              <a:rPr lang="en-US" sz="2100" dirty="0">
                <a:solidFill>
                  <a:srgbClr val="FFFFFF"/>
                </a:solidFill>
                <a:latin typeface="Arimo"/>
                <a:ea typeface="Arimo"/>
                <a:cs typeface="Arimo"/>
                <a:sym typeface="Arimo"/>
              </a:rPr>
              <a:t>33% severe/very severe</a:t>
            </a:r>
          </a:p>
        </p:txBody>
      </p:sp>
      <p:sp>
        <p:nvSpPr>
          <p:cNvPr id="3" name="AutoShape 3">
            <a:extLst>
              <a:ext uri="{C183D7F6-B498-43B3-948B-1728B52AA6E4}">
                <adec:decorative xmlns:adec="http://schemas.microsoft.com/office/drawing/2017/decorative" val="1"/>
              </a:ext>
            </a:extLst>
          </p:cNvPr>
          <p:cNvSpPr/>
          <p:nvPr/>
        </p:nvSpPr>
        <p:spPr>
          <a:xfrm flipH="1">
            <a:off x="9144000" y="1028700"/>
            <a:ext cx="0" cy="8229600"/>
          </a:xfrm>
          <a:prstGeom prst="line">
            <a:avLst/>
          </a:prstGeom>
          <a:ln w="38100" cap="flat">
            <a:solidFill>
              <a:srgbClr val="C3C5C8"/>
            </a:solidFill>
            <a:prstDash val="solid"/>
            <a:headEnd type="none" w="sm" len="sm"/>
            <a:tailEnd type="none" w="sm" len="sm"/>
          </a:ln>
        </p:spPr>
        <p:txBody>
          <a:bodyPr/>
          <a:lstStyle/>
          <a:p>
            <a:endParaRPr lang="en-GB" dirty="0"/>
          </a:p>
        </p:txBody>
      </p:sp>
      <p:sp>
        <p:nvSpPr>
          <p:cNvPr id="13" name="TextBox 13"/>
          <p:cNvSpPr txBox="1"/>
          <p:nvPr/>
        </p:nvSpPr>
        <p:spPr>
          <a:xfrm>
            <a:off x="10043036" y="4120160"/>
            <a:ext cx="7216264" cy="2808373"/>
          </a:xfrm>
          <a:prstGeom prst="rect">
            <a:avLst/>
          </a:prstGeom>
        </p:spPr>
        <p:txBody>
          <a:bodyPr lIns="0" tIns="0" rIns="0" bIns="0" rtlCol="0" anchor="t">
            <a:spAutoFit/>
          </a:bodyPr>
          <a:lstStyle/>
          <a:p>
            <a:pPr algn="l">
              <a:lnSpc>
                <a:spcPts val="3220"/>
              </a:lnSpc>
            </a:pPr>
            <a:r>
              <a:rPr lang="en-US" sz="2300" dirty="0">
                <a:solidFill>
                  <a:srgbClr val="FFFFFF"/>
                </a:solidFill>
                <a:latin typeface="Arimo"/>
                <a:ea typeface="Arimo"/>
                <a:cs typeface="Arimo"/>
                <a:sym typeface="Arimo"/>
              </a:rPr>
              <a:t>Many members of the working group were housebound due to the severity of their ME/CFS/LC, between moderate and severe. They also described similar experiences of dismissal of their symptoms by healthcare professionals and a lack of NHS support, which resulted in some members disengaging with NHS services</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2F3F5"/>
        </a:solidFill>
        <a:effectLst/>
      </p:bgPr>
    </p:bg>
    <p:spTree>
      <p:nvGrpSpPr>
        <p:cNvPr id="1" name=""/>
        <p:cNvGrpSpPr/>
        <p:nvPr/>
      </p:nvGrpSpPr>
      <p:grpSpPr>
        <a:xfrm>
          <a:off x="0" y="0"/>
          <a:ext cx="0" cy="0"/>
          <a:chOff x="0" y="0"/>
          <a:chExt cx="0" cy="0"/>
        </a:xfrm>
      </p:grpSpPr>
      <p:sp>
        <p:nvSpPr>
          <p:cNvPr id="3" name="Freeform 3" descr="A gradient of white to light gray, with a vertical shadow dividing the two tones. The left side is pure white, fading to a light gray on the right. A soft shadow runs down the middle, creating a subtle depth effect."/>
          <p:cNvSpPr/>
          <p:nvPr/>
        </p:nvSpPr>
        <p:spPr>
          <a:xfrm rot="5400000">
            <a:off x="2057490" y="2949600"/>
            <a:ext cx="838020" cy="2446774"/>
          </a:xfrm>
          <a:custGeom>
            <a:avLst/>
            <a:gdLst/>
            <a:ahLst/>
            <a:cxnLst/>
            <a:rect l="l" t="t" r="r" b="b"/>
            <a:pathLst>
              <a:path w="838020" h="2446774">
                <a:moveTo>
                  <a:pt x="0" y="0"/>
                </a:moveTo>
                <a:lnTo>
                  <a:pt x="838020" y="0"/>
                </a:lnTo>
                <a:lnTo>
                  <a:pt x="838020" y="2446774"/>
                </a:lnTo>
                <a:lnTo>
                  <a:pt x="0" y="2446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65" name="TextBox 65"/>
          <p:cNvSpPr txBox="1">
            <a:spLocks noGrp="1"/>
          </p:cNvSpPr>
          <p:nvPr>
            <p:ph type="title" idx="4294967295"/>
          </p:nvPr>
        </p:nvSpPr>
        <p:spPr>
          <a:xfrm>
            <a:off x="2476500" y="808652"/>
            <a:ext cx="13335000" cy="7810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6299"/>
              </a:lnSpc>
              <a:spcBef>
                <a:spcPct val="0"/>
              </a:spcBef>
              <a:spcAft>
                <a:spcPts val="0"/>
              </a:spcAft>
              <a:buClrTx/>
              <a:buSzTx/>
              <a:buFontTx/>
              <a:buNone/>
              <a:tabLst/>
              <a:defRPr/>
            </a:pPr>
            <a:r>
              <a:rPr kumimoji="0" lang="en-US" sz="4499" b="0" i="0" u="none" strike="noStrike" kern="1200" cap="none" spc="0" normalizeH="0" baseline="0" noProof="0" dirty="0">
                <a:ln>
                  <a:noFill/>
                </a:ln>
                <a:solidFill>
                  <a:srgbClr val="516AB1"/>
                </a:solidFill>
                <a:effectLst/>
                <a:uLnTx/>
                <a:uFillTx/>
                <a:latin typeface="Arimo"/>
                <a:ea typeface="Arimo"/>
                <a:cs typeface="Arimo"/>
                <a:sym typeface="Arimo"/>
              </a:rPr>
              <a:t>Feedback from the ME/CFS/LC community</a:t>
            </a:r>
          </a:p>
        </p:txBody>
      </p:sp>
      <p:sp>
        <p:nvSpPr>
          <p:cNvPr id="66" name="TextBox 66"/>
          <p:cNvSpPr txBox="1"/>
          <p:nvPr/>
        </p:nvSpPr>
        <p:spPr>
          <a:xfrm>
            <a:off x="2476500" y="1618312"/>
            <a:ext cx="13335000" cy="332740"/>
          </a:xfrm>
          <a:prstGeom prst="rect">
            <a:avLst/>
          </a:prstGeom>
        </p:spPr>
        <p:txBody>
          <a:bodyPr lIns="0" tIns="0" rIns="0" bIns="0" rtlCol="0" anchor="t">
            <a:spAutoFit/>
          </a:bodyPr>
          <a:lstStyle/>
          <a:p>
            <a:pPr algn="ctr">
              <a:lnSpc>
                <a:spcPts val="2659"/>
              </a:lnSpc>
              <a:spcBef>
                <a:spcPct val="0"/>
              </a:spcBef>
            </a:pPr>
            <a:r>
              <a:rPr lang="en-US" sz="1899" dirty="0">
                <a:solidFill>
                  <a:srgbClr val="272754"/>
                </a:solidFill>
                <a:latin typeface="Arimo"/>
                <a:ea typeface="Arimo"/>
                <a:cs typeface="Arimo"/>
                <a:sym typeface="Arimo"/>
              </a:rPr>
              <a:t>Reviews taken at random from NHS review of specialist services portal on MEA website</a:t>
            </a:r>
          </a:p>
        </p:txBody>
      </p:sp>
      <p:grpSp>
        <p:nvGrpSpPr>
          <p:cNvPr id="4" name="Group 4">
            <a:extLst>
              <a:ext uri="{C183D7F6-B498-43B3-948B-1728B52AA6E4}">
                <adec:decorative xmlns:adec="http://schemas.microsoft.com/office/drawing/2017/decorative" val="1"/>
              </a:ext>
            </a:extLst>
          </p:cNvPr>
          <p:cNvGrpSpPr/>
          <p:nvPr/>
        </p:nvGrpSpPr>
        <p:grpSpPr>
          <a:xfrm>
            <a:off x="952500" y="4172987"/>
            <a:ext cx="3048000" cy="3142016"/>
            <a:chOff x="0" y="0"/>
            <a:chExt cx="622068" cy="641255"/>
          </a:xfrm>
        </p:grpSpPr>
        <p:sp>
          <p:nvSpPr>
            <p:cNvPr id="5" name="Freeform 5"/>
            <p:cNvSpPr/>
            <p:nvPr/>
          </p:nvSpPr>
          <p:spPr>
            <a:xfrm>
              <a:off x="0" y="0"/>
              <a:ext cx="622068" cy="641255"/>
            </a:xfrm>
            <a:custGeom>
              <a:avLst/>
              <a:gdLst/>
              <a:ahLst/>
              <a:cxnLst/>
              <a:rect l="l" t="t" r="r" b="b"/>
              <a:pathLst>
                <a:path w="622068" h="641255">
                  <a:moveTo>
                    <a:pt x="40640" y="0"/>
                  </a:moveTo>
                  <a:lnTo>
                    <a:pt x="581427" y="0"/>
                  </a:lnTo>
                  <a:cubicBezTo>
                    <a:pt x="592206" y="0"/>
                    <a:pt x="602543" y="4282"/>
                    <a:pt x="610164" y="11903"/>
                  </a:cubicBezTo>
                  <a:cubicBezTo>
                    <a:pt x="617786" y="19525"/>
                    <a:pt x="622068" y="29862"/>
                    <a:pt x="622068" y="40640"/>
                  </a:cubicBezTo>
                  <a:lnTo>
                    <a:pt x="622068" y="600615"/>
                  </a:lnTo>
                  <a:cubicBezTo>
                    <a:pt x="622068" y="623060"/>
                    <a:pt x="603872" y="641255"/>
                    <a:pt x="581427" y="641255"/>
                  </a:cubicBezTo>
                  <a:lnTo>
                    <a:pt x="40640" y="641255"/>
                  </a:lnTo>
                  <a:cubicBezTo>
                    <a:pt x="29862" y="641255"/>
                    <a:pt x="19525" y="636974"/>
                    <a:pt x="11903" y="629352"/>
                  </a:cubicBezTo>
                  <a:cubicBezTo>
                    <a:pt x="4282" y="621731"/>
                    <a:pt x="0" y="611394"/>
                    <a:pt x="0" y="600615"/>
                  </a:cubicBezTo>
                  <a:lnTo>
                    <a:pt x="0" y="40640"/>
                  </a:lnTo>
                  <a:cubicBezTo>
                    <a:pt x="0" y="18195"/>
                    <a:pt x="18195" y="0"/>
                    <a:pt x="40640" y="0"/>
                  </a:cubicBezTo>
                  <a:close/>
                </a:path>
              </a:pathLst>
            </a:custGeom>
            <a:solidFill>
              <a:srgbClr val="FFFFFF"/>
            </a:solidFill>
          </p:spPr>
          <p:txBody>
            <a:bodyPr/>
            <a:lstStyle/>
            <a:p>
              <a:endParaRPr lang="en-GB" dirty="0"/>
            </a:p>
          </p:txBody>
        </p:sp>
        <p:sp>
          <p:nvSpPr>
            <p:cNvPr id="6" name="TextBox 6"/>
            <p:cNvSpPr txBox="1"/>
            <p:nvPr/>
          </p:nvSpPr>
          <p:spPr>
            <a:xfrm>
              <a:off x="0" y="-19050"/>
              <a:ext cx="622068" cy="660305"/>
            </a:xfrm>
            <a:prstGeom prst="rect">
              <a:avLst/>
            </a:prstGeom>
          </p:spPr>
          <p:txBody>
            <a:bodyPr lIns="50800" tIns="50800" rIns="50800" bIns="50800" rtlCol="0" anchor="ctr"/>
            <a:lstStyle/>
            <a:p>
              <a:pPr algn="ctr">
                <a:lnSpc>
                  <a:spcPts val="2339"/>
                </a:lnSpc>
              </a:pPr>
              <a:endParaRPr dirty="0"/>
            </a:p>
          </p:txBody>
        </p:sp>
      </p:grpSp>
      <p:sp>
        <p:nvSpPr>
          <p:cNvPr id="67" name="TextBox 67"/>
          <p:cNvSpPr txBox="1"/>
          <p:nvPr/>
        </p:nvSpPr>
        <p:spPr>
          <a:xfrm>
            <a:off x="1533525" y="4519964"/>
            <a:ext cx="1809750" cy="2238970"/>
          </a:xfrm>
          <a:prstGeom prst="rect">
            <a:avLst/>
          </a:prstGeom>
        </p:spPr>
        <p:txBody>
          <a:bodyPr lIns="0" tIns="0" rIns="0" bIns="0" rtlCol="0" anchor="t">
            <a:spAutoFit/>
          </a:bodyPr>
          <a:lstStyle/>
          <a:p>
            <a:pPr algn="ctr">
              <a:lnSpc>
                <a:spcPts val="1950"/>
              </a:lnSpc>
              <a:spcBef>
                <a:spcPct val="0"/>
              </a:spcBef>
            </a:pPr>
            <a:r>
              <a:rPr lang="en-US" sz="1500" dirty="0">
                <a:solidFill>
                  <a:srgbClr val="94D327"/>
                </a:solidFill>
                <a:latin typeface="Arimo"/>
                <a:ea typeface="Arimo"/>
                <a:cs typeface="Arimo"/>
                <a:sym typeface="Arimo"/>
              </a:rPr>
              <a:t>Was diagnosed January 2020 (pre-lockdown) from one phone call. Never met a single </a:t>
            </a:r>
          </a:p>
          <a:p>
            <a:pPr algn="ctr">
              <a:lnSpc>
                <a:spcPts val="1950"/>
              </a:lnSpc>
              <a:spcBef>
                <a:spcPct val="0"/>
              </a:spcBef>
            </a:pPr>
            <a:r>
              <a:rPr lang="en-US" sz="1500" dirty="0">
                <a:solidFill>
                  <a:srgbClr val="94D327"/>
                </a:solidFill>
                <a:latin typeface="Arimo"/>
                <a:ea typeface="Arimo"/>
                <a:cs typeface="Arimo"/>
                <a:sym typeface="Arimo"/>
              </a:rPr>
              <a:t>person. Care wasn’t specialised at all. Very generic. I felt like another number</a:t>
            </a:r>
          </a:p>
        </p:txBody>
      </p:sp>
      <p:grpSp>
        <p:nvGrpSpPr>
          <p:cNvPr id="8" name="Group 8">
            <a:extLst>
              <a:ext uri="{C183D7F6-B498-43B3-948B-1728B52AA6E4}">
                <adec:decorative xmlns:adec="http://schemas.microsoft.com/office/drawing/2017/decorative" val="1"/>
              </a:ext>
            </a:extLst>
          </p:cNvPr>
          <p:cNvGrpSpPr/>
          <p:nvPr/>
        </p:nvGrpSpPr>
        <p:grpSpPr>
          <a:xfrm>
            <a:off x="1608737" y="7044899"/>
            <a:ext cx="1735525" cy="1491467"/>
            <a:chOff x="0" y="0"/>
            <a:chExt cx="812800" cy="698500"/>
          </a:xfrm>
        </p:grpSpPr>
        <p:sp>
          <p:nvSpPr>
            <p:cNvPr id="9" name="Freeform 9"/>
            <p:cNvSpPr/>
            <p:nvPr/>
          </p:nvSpPr>
          <p:spPr>
            <a:xfrm>
              <a:off x="19252" y="0"/>
              <a:ext cx="774295" cy="698500"/>
            </a:xfrm>
            <a:custGeom>
              <a:avLst/>
              <a:gdLst/>
              <a:ahLst/>
              <a:cxnLst/>
              <a:rect l="l" t="t" r="r" b="b"/>
              <a:pathLst>
                <a:path w="774295" h="698500">
                  <a:moveTo>
                    <a:pt x="757655" y="410942"/>
                  </a:moveTo>
                  <a:lnTo>
                    <a:pt x="626241" y="636808"/>
                  </a:lnTo>
                  <a:cubicBezTo>
                    <a:pt x="604019" y="675003"/>
                    <a:pt x="563163" y="698500"/>
                    <a:pt x="518974" y="698500"/>
                  </a:cubicBezTo>
                  <a:lnTo>
                    <a:pt x="255322" y="698500"/>
                  </a:lnTo>
                  <a:cubicBezTo>
                    <a:pt x="211133" y="698500"/>
                    <a:pt x="170277" y="675003"/>
                    <a:pt x="148055" y="636808"/>
                  </a:cubicBezTo>
                  <a:lnTo>
                    <a:pt x="16641" y="410942"/>
                  </a:lnTo>
                  <a:cubicBezTo>
                    <a:pt x="-5546" y="372806"/>
                    <a:pt x="-5546" y="325694"/>
                    <a:pt x="16641" y="287558"/>
                  </a:cubicBezTo>
                  <a:lnTo>
                    <a:pt x="148055" y="61692"/>
                  </a:lnTo>
                  <a:cubicBezTo>
                    <a:pt x="170277" y="23497"/>
                    <a:pt x="211133" y="0"/>
                    <a:pt x="255322" y="0"/>
                  </a:cubicBezTo>
                  <a:lnTo>
                    <a:pt x="518974" y="0"/>
                  </a:lnTo>
                  <a:cubicBezTo>
                    <a:pt x="563163" y="0"/>
                    <a:pt x="604019" y="23497"/>
                    <a:pt x="626241" y="61692"/>
                  </a:cubicBezTo>
                  <a:lnTo>
                    <a:pt x="757655" y="287558"/>
                  </a:lnTo>
                  <a:cubicBezTo>
                    <a:pt x="779842" y="325694"/>
                    <a:pt x="779842" y="372806"/>
                    <a:pt x="757655" y="410942"/>
                  </a:cubicBezTo>
                  <a:close/>
                </a:path>
              </a:pathLst>
            </a:custGeom>
            <a:solidFill>
              <a:srgbClr val="94D327"/>
            </a:solidFill>
          </p:spPr>
          <p:txBody>
            <a:bodyPr/>
            <a:lstStyle/>
            <a:p>
              <a:endParaRPr lang="en-GB" dirty="0"/>
            </a:p>
          </p:txBody>
        </p:sp>
        <p:sp>
          <p:nvSpPr>
            <p:cNvPr id="10" name="TextBox 10"/>
            <p:cNvSpPr txBox="1"/>
            <p:nvPr/>
          </p:nvSpPr>
          <p:spPr>
            <a:xfrm>
              <a:off x="114300" y="-19050"/>
              <a:ext cx="584200" cy="717550"/>
            </a:xfrm>
            <a:prstGeom prst="rect">
              <a:avLst/>
            </a:prstGeom>
          </p:spPr>
          <p:txBody>
            <a:bodyPr lIns="50800" tIns="50800" rIns="50800" bIns="50800" rtlCol="0" anchor="ctr"/>
            <a:lstStyle/>
            <a:p>
              <a:pPr algn="ctr">
                <a:lnSpc>
                  <a:spcPts val="2339"/>
                </a:lnSpc>
              </a:pPr>
              <a:endParaRPr dirty="0"/>
            </a:p>
          </p:txBody>
        </p:sp>
      </p:grpSp>
      <p:sp>
        <p:nvSpPr>
          <p:cNvPr id="61" name="Freeform 61">
            <a:extLst>
              <a:ext uri="{C183D7F6-B498-43B3-948B-1728B52AA6E4}">
                <adec:decorative xmlns:adec="http://schemas.microsoft.com/office/drawing/2017/decorative" val="1"/>
              </a:ext>
            </a:extLst>
          </p:cNvPr>
          <p:cNvSpPr/>
          <p:nvPr/>
        </p:nvSpPr>
        <p:spPr>
          <a:xfrm>
            <a:off x="2150700" y="7618374"/>
            <a:ext cx="651600" cy="553268"/>
          </a:xfrm>
          <a:custGeom>
            <a:avLst/>
            <a:gdLst/>
            <a:ahLst/>
            <a:cxnLst/>
            <a:rect l="l" t="t" r="r" b="b"/>
            <a:pathLst>
              <a:path w="651600" h="553268">
                <a:moveTo>
                  <a:pt x="0" y="0"/>
                </a:moveTo>
                <a:lnTo>
                  <a:pt x="651600" y="0"/>
                </a:lnTo>
                <a:lnTo>
                  <a:pt x="651600" y="553268"/>
                </a:lnTo>
                <a:lnTo>
                  <a:pt x="0" y="55326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7" name="AutoShape 7">
            <a:extLst>
              <a:ext uri="{C183D7F6-B498-43B3-948B-1728B52AA6E4}">
                <adec:decorative xmlns:adec="http://schemas.microsoft.com/office/drawing/2017/decorative" val="1"/>
              </a:ext>
            </a:extLst>
          </p:cNvPr>
          <p:cNvSpPr/>
          <p:nvPr/>
        </p:nvSpPr>
        <p:spPr>
          <a:xfrm>
            <a:off x="2476500" y="8250743"/>
            <a:ext cx="0" cy="787264"/>
          </a:xfrm>
          <a:prstGeom prst="line">
            <a:avLst/>
          </a:prstGeom>
          <a:ln w="47625" cap="flat">
            <a:solidFill>
              <a:srgbClr val="94D327"/>
            </a:solidFill>
            <a:prstDash val="solid"/>
            <a:headEnd type="none" w="sm" len="sm"/>
            <a:tailEnd type="triangle" w="lg" len="med"/>
          </a:ln>
        </p:spPr>
        <p:txBody>
          <a:bodyPr/>
          <a:lstStyle/>
          <a:p>
            <a:endParaRPr lang="en-GB" dirty="0"/>
          </a:p>
        </p:txBody>
      </p:sp>
      <p:grpSp>
        <p:nvGrpSpPr>
          <p:cNvPr id="11" name="Group 11">
            <a:extLst>
              <a:ext uri="{C183D7F6-B498-43B3-948B-1728B52AA6E4}">
                <adec:decorative xmlns:adec="http://schemas.microsoft.com/office/drawing/2017/decorative" val="1"/>
              </a:ext>
            </a:extLst>
          </p:cNvPr>
          <p:cNvGrpSpPr/>
          <p:nvPr/>
        </p:nvGrpSpPr>
        <p:grpSpPr>
          <a:xfrm>
            <a:off x="2286714" y="9163854"/>
            <a:ext cx="379572" cy="381000"/>
            <a:chOff x="0" y="0"/>
            <a:chExt cx="812800" cy="815857"/>
          </a:xfrm>
        </p:grpSpPr>
        <p:sp>
          <p:nvSpPr>
            <p:cNvPr id="12" name="Freeform 12"/>
            <p:cNvSpPr/>
            <p:nvPr/>
          </p:nvSpPr>
          <p:spPr>
            <a:xfrm>
              <a:off x="0" y="0"/>
              <a:ext cx="812800" cy="815857"/>
            </a:xfrm>
            <a:custGeom>
              <a:avLst/>
              <a:gdLst/>
              <a:ahLst/>
              <a:cxnLst/>
              <a:rect l="l" t="t" r="r" b="b"/>
              <a:pathLst>
                <a:path w="812800" h="815857">
                  <a:moveTo>
                    <a:pt x="406400" y="0"/>
                  </a:moveTo>
                  <a:cubicBezTo>
                    <a:pt x="181951" y="0"/>
                    <a:pt x="0" y="182636"/>
                    <a:pt x="0" y="407929"/>
                  </a:cubicBezTo>
                  <a:cubicBezTo>
                    <a:pt x="0" y="633221"/>
                    <a:pt x="181951" y="815857"/>
                    <a:pt x="406400" y="815857"/>
                  </a:cubicBezTo>
                  <a:cubicBezTo>
                    <a:pt x="630849" y="815857"/>
                    <a:pt x="812800" y="633221"/>
                    <a:pt x="812800" y="407929"/>
                  </a:cubicBezTo>
                  <a:cubicBezTo>
                    <a:pt x="812800" y="182636"/>
                    <a:pt x="630849" y="0"/>
                    <a:pt x="406400" y="0"/>
                  </a:cubicBezTo>
                  <a:close/>
                </a:path>
              </a:pathLst>
            </a:custGeom>
            <a:solidFill>
              <a:srgbClr val="94D327"/>
            </a:solidFill>
            <a:ln w="76200" cap="sq">
              <a:solidFill>
                <a:srgbClr val="FFFFFF"/>
              </a:solidFill>
              <a:prstDash val="solid"/>
              <a:miter/>
            </a:ln>
          </p:spPr>
          <p:txBody>
            <a:bodyPr/>
            <a:lstStyle/>
            <a:p>
              <a:endParaRPr lang="en-GB" dirty="0"/>
            </a:p>
          </p:txBody>
        </p:sp>
        <p:sp>
          <p:nvSpPr>
            <p:cNvPr id="13" name="TextBox 13"/>
            <p:cNvSpPr txBox="1"/>
            <p:nvPr/>
          </p:nvSpPr>
          <p:spPr>
            <a:xfrm>
              <a:off x="76200" y="57437"/>
              <a:ext cx="660400" cy="681934"/>
            </a:xfrm>
            <a:prstGeom prst="rect">
              <a:avLst/>
            </a:prstGeom>
          </p:spPr>
          <p:txBody>
            <a:bodyPr lIns="50800" tIns="50800" rIns="50800" bIns="50800" rtlCol="0" anchor="ctr"/>
            <a:lstStyle/>
            <a:p>
              <a:pPr algn="ctr">
                <a:lnSpc>
                  <a:spcPts val="2339"/>
                </a:lnSpc>
              </a:pPr>
              <a:endParaRPr dirty="0"/>
            </a:p>
          </p:txBody>
        </p:sp>
      </p:grpSp>
      <p:sp>
        <p:nvSpPr>
          <p:cNvPr id="14" name="Freeform 14">
            <a:extLst>
              <a:ext uri="{C183D7F6-B498-43B3-948B-1728B52AA6E4}">
                <adec:decorative xmlns:adec="http://schemas.microsoft.com/office/drawing/2017/decorative" val="1"/>
              </a:ext>
            </a:extLst>
          </p:cNvPr>
          <p:cNvSpPr/>
          <p:nvPr/>
        </p:nvSpPr>
        <p:spPr>
          <a:xfrm rot="5400000">
            <a:off x="5391240" y="2092350"/>
            <a:ext cx="838020" cy="2446774"/>
          </a:xfrm>
          <a:custGeom>
            <a:avLst/>
            <a:gdLst/>
            <a:ahLst/>
            <a:cxnLst/>
            <a:rect l="l" t="t" r="r" b="b"/>
            <a:pathLst>
              <a:path w="838020" h="2446774">
                <a:moveTo>
                  <a:pt x="0" y="0"/>
                </a:moveTo>
                <a:lnTo>
                  <a:pt x="838020" y="0"/>
                </a:lnTo>
                <a:lnTo>
                  <a:pt x="838020" y="2446774"/>
                </a:lnTo>
                <a:lnTo>
                  <a:pt x="0" y="2446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grpSp>
        <p:nvGrpSpPr>
          <p:cNvPr id="15" name="Group 15">
            <a:extLst>
              <a:ext uri="{C183D7F6-B498-43B3-948B-1728B52AA6E4}">
                <adec:decorative xmlns:adec="http://schemas.microsoft.com/office/drawing/2017/decorative" val="1"/>
              </a:ext>
            </a:extLst>
          </p:cNvPr>
          <p:cNvGrpSpPr/>
          <p:nvPr/>
        </p:nvGrpSpPr>
        <p:grpSpPr>
          <a:xfrm>
            <a:off x="4286250" y="3315737"/>
            <a:ext cx="3048000" cy="3142016"/>
            <a:chOff x="0" y="0"/>
            <a:chExt cx="622068" cy="641255"/>
          </a:xfrm>
        </p:grpSpPr>
        <p:sp>
          <p:nvSpPr>
            <p:cNvPr id="16" name="Freeform 16"/>
            <p:cNvSpPr/>
            <p:nvPr/>
          </p:nvSpPr>
          <p:spPr>
            <a:xfrm>
              <a:off x="0" y="0"/>
              <a:ext cx="622068" cy="641255"/>
            </a:xfrm>
            <a:custGeom>
              <a:avLst/>
              <a:gdLst/>
              <a:ahLst/>
              <a:cxnLst/>
              <a:rect l="l" t="t" r="r" b="b"/>
              <a:pathLst>
                <a:path w="622068" h="641255">
                  <a:moveTo>
                    <a:pt x="40640" y="0"/>
                  </a:moveTo>
                  <a:lnTo>
                    <a:pt x="581427" y="0"/>
                  </a:lnTo>
                  <a:cubicBezTo>
                    <a:pt x="592206" y="0"/>
                    <a:pt x="602543" y="4282"/>
                    <a:pt x="610164" y="11903"/>
                  </a:cubicBezTo>
                  <a:cubicBezTo>
                    <a:pt x="617786" y="19525"/>
                    <a:pt x="622068" y="29862"/>
                    <a:pt x="622068" y="40640"/>
                  </a:cubicBezTo>
                  <a:lnTo>
                    <a:pt x="622068" y="600615"/>
                  </a:lnTo>
                  <a:cubicBezTo>
                    <a:pt x="622068" y="623060"/>
                    <a:pt x="603872" y="641255"/>
                    <a:pt x="581427" y="641255"/>
                  </a:cubicBezTo>
                  <a:lnTo>
                    <a:pt x="40640" y="641255"/>
                  </a:lnTo>
                  <a:cubicBezTo>
                    <a:pt x="29862" y="641255"/>
                    <a:pt x="19525" y="636974"/>
                    <a:pt x="11903" y="629352"/>
                  </a:cubicBezTo>
                  <a:cubicBezTo>
                    <a:pt x="4282" y="621731"/>
                    <a:pt x="0" y="611394"/>
                    <a:pt x="0" y="600615"/>
                  </a:cubicBezTo>
                  <a:lnTo>
                    <a:pt x="0" y="40640"/>
                  </a:lnTo>
                  <a:cubicBezTo>
                    <a:pt x="0" y="18195"/>
                    <a:pt x="18195" y="0"/>
                    <a:pt x="40640" y="0"/>
                  </a:cubicBezTo>
                  <a:close/>
                </a:path>
              </a:pathLst>
            </a:custGeom>
            <a:solidFill>
              <a:srgbClr val="FFFFFF"/>
            </a:solidFill>
          </p:spPr>
          <p:txBody>
            <a:bodyPr/>
            <a:lstStyle/>
            <a:p>
              <a:endParaRPr lang="en-GB" dirty="0"/>
            </a:p>
          </p:txBody>
        </p:sp>
        <p:sp>
          <p:nvSpPr>
            <p:cNvPr id="17" name="TextBox 17"/>
            <p:cNvSpPr txBox="1"/>
            <p:nvPr/>
          </p:nvSpPr>
          <p:spPr>
            <a:xfrm>
              <a:off x="0" y="-19050"/>
              <a:ext cx="622068" cy="660305"/>
            </a:xfrm>
            <a:prstGeom prst="rect">
              <a:avLst/>
            </a:prstGeom>
          </p:spPr>
          <p:txBody>
            <a:bodyPr lIns="50800" tIns="50800" rIns="50800" bIns="50800" rtlCol="0" anchor="ctr"/>
            <a:lstStyle/>
            <a:p>
              <a:pPr algn="ctr">
                <a:lnSpc>
                  <a:spcPts val="2339"/>
                </a:lnSpc>
              </a:pPr>
              <a:endParaRPr dirty="0"/>
            </a:p>
          </p:txBody>
        </p:sp>
      </p:grpSp>
      <p:sp>
        <p:nvSpPr>
          <p:cNvPr id="68" name="TextBox 68"/>
          <p:cNvSpPr txBox="1"/>
          <p:nvPr/>
        </p:nvSpPr>
        <p:spPr>
          <a:xfrm>
            <a:off x="4586863" y="3752972"/>
            <a:ext cx="2446774" cy="2238970"/>
          </a:xfrm>
          <a:prstGeom prst="rect">
            <a:avLst/>
          </a:prstGeom>
        </p:spPr>
        <p:txBody>
          <a:bodyPr lIns="0" tIns="0" rIns="0" bIns="0" rtlCol="0" anchor="t">
            <a:spAutoFit/>
          </a:bodyPr>
          <a:lstStyle/>
          <a:p>
            <a:pPr algn="ctr">
              <a:lnSpc>
                <a:spcPts val="1950"/>
              </a:lnSpc>
              <a:spcBef>
                <a:spcPct val="0"/>
              </a:spcBef>
            </a:pPr>
            <a:r>
              <a:rPr lang="en-US" sz="1500" dirty="0">
                <a:solidFill>
                  <a:srgbClr val="00C197"/>
                </a:solidFill>
                <a:latin typeface="Arimo"/>
                <a:ea typeface="Arimo"/>
                <a:cs typeface="Arimo"/>
                <a:sym typeface="Arimo"/>
              </a:rPr>
              <a:t>Got the worst advice I've ever had from their "specialist GP" who told me to throw away my </a:t>
            </a:r>
          </a:p>
          <a:p>
            <a:pPr algn="ctr">
              <a:lnSpc>
                <a:spcPts val="1950"/>
              </a:lnSpc>
              <a:spcBef>
                <a:spcPct val="0"/>
              </a:spcBef>
            </a:pPr>
            <a:r>
              <a:rPr lang="en-US" sz="1500" dirty="0">
                <a:solidFill>
                  <a:srgbClr val="00C197"/>
                </a:solidFill>
                <a:latin typeface="Arimo"/>
                <a:ea typeface="Arimo"/>
                <a:cs typeface="Arimo"/>
                <a:sym typeface="Arimo"/>
              </a:rPr>
              <a:t>heart rate monitor and exercise! Led to a further serious crash that I have never recovered </a:t>
            </a:r>
          </a:p>
          <a:p>
            <a:pPr algn="ctr">
              <a:lnSpc>
                <a:spcPts val="1950"/>
              </a:lnSpc>
              <a:spcBef>
                <a:spcPct val="0"/>
              </a:spcBef>
            </a:pPr>
            <a:r>
              <a:rPr lang="en-US" sz="1500" dirty="0">
                <a:solidFill>
                  <a:srgbClr val="00C197"/>
                </a:solidFill>
                <a:latin typeface="Arimo"/>
                <a:ea typeface="Arimo"/>
                <a:cs typeface="Arimo"/>
                <a:sym typeface="Arimo"/>
              </a:rPr>
              <a:t>from.</a:t>
            </a:r>
          </a:p>
        </p:txBody>
      </p:sp>
      <p:grpSp>
        <p:nvGrpSpPr>
          <p:cNvPr id="19" name="Group 19">
            <a:extLst>
              <a:ext uri="{C183D7F6-B498-43B3-948B-1728B52AA6E4}">
                <adec:decorative xmlns:adec="http://schemas.microsoft.com/office/drawing/2017/decorative" val="1"/>
              </a:ext>
            </a:extLst>
          </p:cNvPr>
          <p:cNvGrpSpPr/>
          <p:nvPr/>
        </p:nvGrpSpPr>
        <p:grpSpPr>
          <a:xfrm>
            <a:off x="4942487" y="6187649"/>
            <a:ext cx="1735525" cy="1491467"/>
            <a:chOff x="0" y="0"/>
            <a:chExt cx="812800" cy="698500"/>
          </a:xfrm>
        </p:grpSpPr>
        <p:sp>
          <p:nvSpPr>
            <p:cNvPr id="20" name="Freeform 20"/>
            <p:cNvSpPr/>
            <p:nvPr/>
          </p:nvSpPr>
          <p:spPr>
            <a:xfrm>
              <a:off x="19252" y="0"/>
              <a:ext cx="774295" cy="698500"/>
            </a:xfrm>
            <a:custGeom>
              <a:avLst/>
              <a:gdLst/>
              <a:ahLst/>
              <a:cxnLst/>
              <a:rect l="l" t="t" r="r" b="b"/>
              <a:pathLst>
                <a:path w="774295" h="698500">
                  <a:moveTo>
                    <a:pt x="757655" y="410942"/>
                  </a:moveTo>
                  <a:lnTo>
                    <a:pt x="626241" y="636808"/>
                  </a:lnTo>
                  <a:cubicBezTo>
                    <a:pt x="604019" y="675003"/>
                    <a:pt x="563163" y="698500"/>
                    <a:pt x="518974" y="698500"/>
                  </a:cubicBezTo>
                  <a:lnTo>
                    <a:pt x="255322" y="698500"/>
                  </a:lnTo>
                  <a:cubicBezTo>
                    <a:pt x="211133" y="698500"/>
                    <a:pt x="170277" y="675003"/>
                    <a:pt x="148055" y="636808"/>
                  </a:cubicBezTo>
                  <a:lnTo>
                    <a:pt x="16641" y="410942"/>
                  </a:lnTo>
                  <a:cubicBezTo>
                    <a:pt x="-5546" y="372806"/>
                    <a:pt x="-5546" y="325694"/>
                    <a:pt x="16641" y="287558"/>
                  </a:cubicBezTo>
                  <a:lnTo>
                    <a:pt x="148055" y="61692"/>
                  </a:lnTo>
                  <a:cubicBezTo>
                    <a:pt x="170277" y="23497"/>
                    <a:pt x="211133" y="0"/>
                    <a:pt x="255322" y="0"/>
                  </a:cubicBezTo>
                  <a:lnTo>
                    <a:pt x="518974" y="0"/>
                  </a:lnTo>
                  <a:cubicBezTo>
                    <a:pt x="563163" y="0"/>
                    <a:pt x="604019" y="23497"/>
                    <a:pt x="626241" y="61692"/>
                  </a:cubicBezTo>
                  <a:lnTo>
                    <a:pt x="757655" y="287558"/>
                  </a:lnTo>
                  <a:cubicBezTo>
                    <a:pt x="779842" y="325694"/>
                    <a:pt x="779842" y="372806"/>
                    <a:pt x="757655" y="410942"/>
                  </a:cubicBezTo>
                  <a:close/>
                </a:path>
              </a:pathLst>
            </a:custGeom>
            <a:solidFill>
              <a:srgbClr val="00C197"/>
            </a:solidFill>
          </p:spPr>
          <p:txBody>
            <a:bodyPr/>
            <a:lstStyle/>
            <a:p>
              <a:endParaRPr lang="en-GB" dirty="0"/>
            </a:p>
          </p:txBody>
        </p:sp>
        <p:sp>
          <p:nvSpPr>
            <p:cNvPr id="21" name="TextBox 21"/>
            <p:cNvSpPr txBox="1"/>
            <p:nvPr/>
          </p:nvSpPr>
          <p:spPr>
            <a:xfrm>
              <a:off x="114300" y="-19050"/>
              <a:ext cx="584200" cy="717550"/>
            </a:xfrm>
            <a:prstGeom prst="rect">
              <a:avLst/>
            </a:prstGeom>
          </p:spPr>
          <p:txBody>
            <a:bodyPr lIns="50800" tIns="50800" rIns="50800" bIns="50800" rtlCol="0" anchor="ctr"/>
            <a:lstStyle/>
            <a:p>
              <a:pPr algn="ctr">
                <a:lnSpc>
                  <a:spcPts val="2339"/>
                </a:lnSpc>
              </a:pPr>
              <a:endParaRPr dirty="0"/>
            </a:p>
          </p:txBody>
        </p:sp>
      </p:grpSp>
      <p:sp>
        <p:nvSpPr>
          <p:cNvPr id="58" name="Freeform 58">
            <a:extLst>
              <a:ext uri="{C183D7F6-B498-43B3-948B-1728B52AA6E4}">
                <adec:decorative xmlns:adec="http://schemas.microsoft.com/office/drawing/2017/decorative" val="1"/>
              </a:ext>
            </a:extLst>
          </p:cNvPr>
          <p:cNvSpPr/>
          <p:nvPr/>
        </p:nvSpPr>
        <p:spPr>
          <a:xfrm>
            <a:off x="5505450" y="6628582"/>
            <a:ext cx="641086" cy="641086"/>
          </a:xfrm>
          <a:custGeom>
            <a:avLst/>
            <a:gdLst/>
            <a:ahLst/>
            <a:cxnLst/>
            <a:rect l="l" t="t" r="r" b="b"/>
            <a:pathLst>
              <a:path w="641086" h="641086">
                <a:moveTo>
                  <a:pt x="0" y="0"/>
                </a:moveTo>
                <a:lnTo>
                  <a:pt x="641086" y="0"/>
                </a:lnTo>
                <a:lnTo>
                  <a:pt x="641086" y="641086"/>
                </a:lnTo>
                <a:lnTo>
                  <a:pt x="0" y="64108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18" name="AutoShape 18">
            <a:extLst>
              <a:ext uri="{C183D7F6-B498-43B3-948B-1728B52AA6E4}">
                <adec:decorative xmlns:adec="http://schemas.microsoft.com/office/drawing/2017/decorative" val="1"/>
              </a:ext>
            </a:extLst>
          </p:cNvPr>
          <p:cNvSpPr/>
          <p:nvPr/>
        </p:nvSpPr>
        <p:spPr>
          <a:xfrm>
            <a:off x="5810250" y="7393493"/>
            <a:ext cx="0" cy="787264"/>
          </a:xfrm>
          <a:prstGeom prst="line">
            <a:avLst/>
          </a:prstGeom>
          <a:ln w="47625" cap="flat">
            <a:solidFill>
              <a:srgbClr val="00C197"/>
            </a:solidFill>
            <a:prstDash val="solid"/>
            <a:headEnd type="none" w="sm" len="sm"/>
            <a:tailEnd type="triangle" w="lg" len="med"/>
          </a:ln>
        </p:spPr>
        <p:txBody>
          <a:bodyPr/>
          <a:lstStyle/>
          <a:p>
            <a:endParaRPr lang="en-GB" dirty="0"/>
          </a:p>
        </p:txBody>
      </p:sp>
      <p:grpSp>
        <p:nvGrpSpPr>
          <p:cNvPr id="22" name="Group 22">
            <a:extLst>
              <a:ext uri="{C183D7F6-B498-43B3-948B-1728B52AA6E4}">
                <adec:decorative xmlns:adec="http://schemas.microsoft.com/office/drawing/2017/decorative" val="1"/>
              </a:ext>
            </a:extLst>
          </p:cNvPr>
          <p:cNvGrpSpPr/>
          <p:nvPr/>
        </p:nvGrpSpPr>
        <p:grpSpPr>
          <a:xfrm>
            <a:off x="5620464" y="8306604"/>
            <a:ext cx="379572" cy="381000"/>
            <a:chOff x="0" y="0"/>
            <a:chExt cx="812800" cy="815857"/>
          </a:xfrm>
        </p:grpSpPr>
        <p:sp>
          <p:nvSpPr>
            <p:cNvPr id="23" name="Freeform 23"/>
            <p:cNvSpPr/>
            <p:nvPr/>
          </p:nvSpPr>
          <p:spPr>
            <a:xfrm>
              <a:off x="0" y="0"/>
              <a:ext cx="812800" cy="815857"/>
            </a:xfrm>
            <a:custGeom>
              <a:avLst/>
              <a:gdLst/>
              <a:ahLst/>
              <a:cxnLst/>
              <a:rect l="l" t="t" r="r" b="b"/>
              <a:pathLst>
                <a:path w="812800" h="815857">
                  <a:moveTo>
                    <a:pt x="406400" y="0"/>
                  </a:moveTo>
                  <a:cubicBezTo>
                    <a:pt x="181951" y="0"/>
                    <a:pt x="0" y="182636"/>
                    <a:pt x="0" y="407929"/>
                  </a:cubicBezTo>
                  <a:cubicBezTo>
                    <a:pt x="0" y="633221"/>
                    <a:pt x="181951" y="815857"/>
                    <a:pt x="406400" y="815857"/>
                  </a:cubicBezTo>
                  <a:cubicBezTo>
                    <a:pt x="630849" y="815857"/>
                    <a:pt x="812800" y="633221"/>
                    <a:pt x="812800" y="407929"/>
                  </a:cubicBezTo>
                  <a:cubicBezTo>
                    <a:pt x="812800" y="182636"/>
                    <a:pt x="630849" y="0"/>
                    <a:pt x="406400" y="0"/>
                  </a:cubicBezTo>
                  <a:close/>
                </a:path>
              </a:pathLst>
            </a:custGeom>
            <a:solidFill>
              <a:srgbClr val="00C197"/>
            </a:solidFill>
            <a:ln w="76200" cap="sq">
              <a:solidFill>
                <a:srgbClr val="FFFFFF"/>
              </a:solidFill>
              <a:prstDash val="solid"/>
              <a:miter/>
            </a:ln>
          </p:spPr>
          <p:txBody>
            <a:bodyPr/>
            <a:lstStyle/>
            <a:p>
              <a:endParaRPr lang="en-GB" dirty="0"/>
            </a:p>
          </p:txBody>
        </p:sp>
        <p:sp>
          <p:nvSpPr>
            <p:cNvPr id="24" name="TextBox 24"/>
            <p:cNvSpPr txBox="1"/>
            <p:nvPr/>
          </p:nvSpPr>
          <p:spPr>
            <a:xfrm>
              <a:off x="76200" y="57437"/>
              <a:ext cx="660400" cy="681934"/>
            </a:xfrm>
            <a:prstGeom prst="rect">
              <a:avLst/>
            </a:prstGeom>
          </p:spPr>
          <p:txBody>
            <a:bodyPr lIns="50800" tIns="50800" rIns="50800" bIns="50800" rtlCol="0" anchor="ctr"/>
            <a:lstStyle/>
            <a:p>
              <a:pPr algn="ctr">
                <a:lnSpc>
                  <a:spcPts val="2339"/>
                </a:lnSpc>
              </a:pPr>
              <a:endParaRPr dirty="0"/>
            </a:p>
          </p:txBody>
        </p:sp>
      </p:grpSp>
      <p:sp>
        <p:nvSpPr>
          <p:cNvPr id="25" name="Freeform 25">
            <a:extLst>
              <a:ext uri="{C183D7F6-B498-43B3-948B-1728B52AA6E4}">
                <adec:decorative xmlns:adec="http://schemas.microsoft.com/office/drawing/2017/decorative" val="1"/>
              </a:ext>
            </a:extLst>
          </p:cNvPr>
          <p:cNvSpPr/>
          <p:nvPr/>
        </p:nvSpPr>
        <p:spPr>
          <a:xfrm rot="5400000">
            <a:off x="8724990" y="1806600"/>
            <a:ext cx="838020" cy="2446774"/>
          </a:xfrm>
          <a:custGeom>
            <a:avLst/>
            <a:gdLst/>
            <a:ahLst/>
            <a:cxnLst/>
            <a:rect l="l" t="t" r="r" b="b"/>
            <a:pathLst>
              <a:path w="838020" h="2446774">
                <a:moveTo>
                  <a:pt x="0" y="0"/>
                </a:moveTo>
                <a:lnTo>
                  <a:pt x="838020" y="0"/>
                </a:lnTo>
                <a:lnTo>
                  <a:pt x="838020" y="2446774"/>
                </a:lnTo>
                <a:lnTo>
                  <a:pt x="0" y="2446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grpSp>
        <p:nvGrpSpPr>
          <p:cNvPr id="26" name="Group 26">
            <a:extLst>
              <a:ext uri="{C183D7F6-B498-43B3-948B-1728B52AA6E4}">
                <adec:decorative xmlns:adec="http://schemas.microsoft.com/office/drawing/2017/decorative" val="1"/>
              </a:ext>
            </a:extLst>
          </p:cNvPr>
          <p:cNvGrpSpPr/>
          <p:nvPr/>
        </p:nvGrpSpPr>
        <p:grpSpPr>
          <a:xfrm>
            <a:off x="7620000" y="3029987"/>
            <a:ext cx="3048000" cy="3142016"/>
            <a:chOff x="0" y="0"/>
            <a:chExt cx="622068" cy="641255"/>
          </a:xfrm>
        </p:grpSpPr>
        <p:sp>
          <p:nvSpPr>
            <p:cNvPr id="27" name="Freeform 27"/>
            <p:cNvSpPr/>
            <p:nvPr/>
          </p:nvSpPr>
          <p:spPr>
            <a:xfrm>
              <a:off x="0" y="0"/>
              <a:ext cx="622068" cy="641255"/>
            </a:xfrm>
            <a:custGeom>
              <a:avLst/>
              <a:gdLst/>
              <a:ahLst/>
              <a:cxnLst/>
              <a:rect l="l" t="t" r="r" b="b"/>
              <a:pathLst>
                <a:path w="622068" h="641255">
                  <a:moveTo>
                    <a:pt x="40640" y="0"/>
                  </a:moveTo>
                  <a:lnTo>
                    <a:pt x="581427" y="0"/>
                  </a:lnTo>
                  <a:cubicBezTo>
                    <a:pt x="592206" y="0"/>
                    <a:pt x="602543" y="4282"/>
                    <a:pt x="610164" y="11903"/>
                  </a:cubicBezTo>
                  <a:cubicBezTo>
                    <a:pt x="617786" y="19525"/>
                    <a:pt x="622068" y="29862"/>
                    <a:pt x="622068" y="40640"/>
                  </a:cubicBezTo>
                  <a:lnTo>
                    <a:pt x="622068" y="600615"/>
                  </a:lnTo>
                  <a:cubicBezTo>
                    <a:pt x="622068" y="623060"/>
                    <a:pt x="603872" y="641255"/>
                    <a:pt x="581427" y="641255"/>
                  </a:cubicBezTo>
                  <a:lnTo>
                    <a:pt x="40640" y="641255"/>
                  </a:lnTo>
                  <a:cubicBezTo>
                    <a:pt x="29862" y="641255"/>
                    <a:pt x="19525" y="636974"/>
                    <a:pt x="11903" y="629352"/>
                  </a:cubicBezTo>
                  <a:cubicBezTo>
                    <a:pt x="4282" y="621731"/>
                    <a:pt x="0" y="611394"/>
                    <a:pt x="0" y="600615"/>
                  </a:cubicBezTo>
                  <a:lnTo>
                    <a:pt x="0" y="40640"/>
                  </a:lnTo>
                  <a:cubicBezTo>
                    <a:pt x="0" y="18195"/>
                    <a:pt x="18195" y="0"/>
                    <a:pt x="40640" y="0"/>
                  </a:cubicBezTo>
                  <a:close/>
                </a:path>
              </a:pathLst>
            </a:custGeom>
            <a:solidFill>
              <a:srgbClr val="FFFFFF"/>
            </a:solidFill>
          </p:spPr>
          <p:txBody>
            <a:bodyPr/>
            <a:lstStyle/>
            <a:p>
              <a:endParaRPr lang="en-GB" dirty="0"/>
            </a:p>
          </p:txBody>
        </p:sp>
        <p:sp>
          <p:nvSpPr>
            <p:cNvPr id="28" name="TextBox 28"/>
            <p:cNvSpPr txBox="1"/>
            <p:nvPr/>
          </p:nvSpPr>
          <p:spPr>
            <a:xfrm>
              <a:off x="0" y="-19050"/>
              <a:ext cx="622068" cy="660305"/>
            </a:xfrm>
            <a:prstGeom prst="rect">
              <a:avLst/>
            </a:prstGeom>
          </p:spPr>
          <p:txBody>
            <a:bodyPr lIns="50800" tIns="50800" rIns="50800" bIns="50800" rtlCol="0" anchor="ctr"/>
            <a:lstStyle/>
            <a:p>
              <a:pPr algn="ctr">
                <a:lnSpc>
                  <a:spcPts val="2339"/>
                </a:lnSpc>
              </a:pPr>
              <a:endParaRPr dirty="0"/>
            </a:p>
          </p:txBody>
        </p:sp>
      </p:grpSp>
      <p:sp>
        <p:nvSpPr>
          <p:cNvPr id="63" name="TextBox 63"/>
          <p:cNvSpPr txBox="1"/>
          <p:nvPr/>
        </p:nvSpPr>
        <p:spPr>
          <a:xfrm>
            <a:off x="7920613" y="3334366"/>
            <a:ext cx="2446774" cy="2486687"/>
          </a:xfrm>
          <a:prstGeom prst="rect">
            <a:avLst/>
          </a:prstGeom>
        </p:spPr>
        <p:txBody>
          <a:bodyPr lIns="0" tIns="0" rIns="0" bIns="0" rtlCol="0" anchor="t">
            <a:spAutoFit/>
          </a:bodyPr>
          <a:lstStyle/>
          <a:p>
            <a:pPr algn="ctr">
              <a:lnSpc>
                <a:spcPts val="1950"/>
              </a:lnSpc>
            </a:pPr>
            <a:r>
              <a:rPr lang="en-US" sz="1500" dirty="0">
                <a:solidFill>
                  <a:srgbClr val="00A3C4"/>
                </a:solidFill>
                <a:latin typeface="Arimo"/>
                <a:ea typeface="Arimo"/>
                <a:cs typeface="Arimo"/>
                <a:sym typeface="Arimo"/>
              </a:rPr>
              <a:t>Poor service, not meeting NICE guidelines, </a:t>
            </a:r>
          </a:p>
          <a:p>
            <a:pPr algn="ctr">
              <a:lnSpc>
                <a:spcPts val="1950"/>
              </a:lnSpc>
            </a:pPr>
            <a:r>
              <a:rPr lang="en-US" sz="1500" dirty="0">
                <a:solidFill>
                  <a:srgbClr val="00A3C4"/>
                </a:solidFill>
                <a:latin typeface="Arimo"/>
                <a:ea typeface="Arimo"/>
                <a:cs typeface="Arimo"/>
                <a:sym typeface="Arimo"/>
              </a:rPr>
              <a:t>no Consultant. Physio nearly killed me, </a:t>
            </a:r>
          </a:p>
          <a:p>
            <a:pPr algn="ctr">
              <a:lnSpc>
                <a:spcPts val="1950"/>
              </a:lnSpc>
            </a:pPr>
            <a:r>
              <a:rPr lang="en-US" sz="1500" dirty="0">
                <a:solidFill>
                  <a:srgbClr val="00A3C4"/>
                </a:solidFill>
                <a:latin typeface="Arimo"/>
                <a:ea typeface="Arimo"/>
                <a:cs typeface="Arimo"/>
                <a:sym typeface="Arimo"/>
              </a:rPr>
              <a:t>they had no idea what ME was, stating ME </a:t>
            </a:r>
          </a:p>
          <a:p>
            <a:pPr algn="ctr">
              <a:lnSpc>
                <a:spcPts val="1950"/>
              </a:lnSpc>
            </a:pPr>
            <a:r>
              <a:rPr lang="en-US" sz="1500" dirty="0">
                <a:solidFill>
                  <a:srgbClr val="00A3C4"/>
                </a:solidFill>
                <a:latin typeface="Arimo"/>
                <a:ea typeface="Arimo"/>
                <a:cs typeface="Arimo"/>
                <a:sym typeface="Arimo"/>
              </a:rPr>
              <a:t>was chronic fatigue &amp; was not recognised </a:t>
            </a:r>
          </a:p>
          <a:p>
            <a:pPr algn="ctr">
              <a:lnSpc>
                <a:spcPts val="1950"/>
              </a:lnSpc>
            </a:pPr>
            <a:r>
              <a:rPr lang="en-US" sz="1500" dirty="0">
                <a:solidFill>
                  <a:srgbClr val="00A3C4"/>
                </a:solidFill>
                <a:latin typeface="Arimo"/>
                <a:ea typeface="Arimo"/>
                <a:cs typeface="Arimo"/>
                <a:sym typeface="Arimo"/>
              </a:rPr>
              <a:t>by WHO as a neurological condition”</a:t>
            </a:r>
          </a:p>
        </p:txBody>
      </p:sp>
      <p:grpSp>
        <p:nvGrpSpPr>
          <p:cNvPr id="30" name="Group 30">
            <a:extLst>
              <a:ext uri="{C183D7F6-B498-43B3-948B-1728B52AA6E4}">
                <adec:decorative xmlns:adec="http://schemas.microsoft.com/office/drawing/2017/decorative" val="1"/>
              </a:ext>
            </a:extLst>
          </p:cNvPr>
          <p:cNvGrpSpPr/>
          <p:nvPr/>
        </p:nvGrpSpPr>
        <p:grpSpPr>
          <a:xfrm>
            <a:off x="8276237" y="5901899"/>
            <a:ext cx="1735525" cy="1491467"/>
            <a:chOff x="0" y="0"/>
            <a:chExt cx="812800" cy="698500"/>
          </a:xfrm>
        </p:grpSpPr>
        <p:sp>
          <p:nvSpPr>
            <p:cNvPr id="31" name="Freeform 31"/>
            <p:cNvSpPr/>
            <p:nvPr/>
          </p:nvSpPr>
          <p:spPr>
            <a:xfrm>
              <a:off x="19252" y="0"/>
              <a:ext cx="774295" cy="698500"/>
            </a:xfrm>
            <a:custGeom>
              <a:avLst/>
              <a:gdLst/>
              <a:ahLst/>
              <a:cxnLst/>
              <a:rect l="l" t="t" r="r" b="b"/>
              <a:pathLst>
                <a:path w="774295" h="698500">
                  <a:moveTo>
                    <a:pt x="757655" y="410942"/>
                  </a:moveTo>
                  <a:lnTo>
                    <a:pt x="626241" y="636808"/>
                  </a:lnTo>
                  <a:cubicBezTo>
                    <a:pt x="604019" y="675003"/>
                    <a:pt x="563163" y="698500"/>
                    <a:pt x="518974" y="698500"/>
                  </a:cubicBezTo>
                  <a:lnTo>
                    <a:pt x="255322" y="698500"/>
                  </a:lnTo>
                  <a:cubicBezTo>
                    <a:pt x="211133" y="698500"/>
                    <a:pt x="170277" y="675003"/>
                    <a:pt x="148055" y="636808"/>
                  </a:cubicBezTo>
                  <a:lnTo>
                    <a:pt x="16641" y="410942"/>
                  </a:lnTo>
                  <a:cubicBezTo>
                    <a:pt x="-5546" y="372806"/>
                    <a:pt x="-5546" y="325694"/>
                    <a:pt x="16641" y="287558"/>
                  </a:cubicBezTo>
                  <a:lnTo>
                    <a:pt x="148055" y="61692"/>
                  </a:lnTo>
                  <a:cubicBezTo>
                    <a:pt x="170277" y="23497"/>
                    <a:pt x="211133" y="0"/>
                    <a:pt x="255322" y="0"/>
                  </a:cubicBezTo>
                  <a:lnTo>
                    <a:pt x="518974" y="0"/>
                  </a:lnTo>
                  <a:cubicBezTo>
                    <a:pt x="563163" y="0"/>
                    <a:pt x="604019" y="23497"/>
                    <a:pt x="626241" y="61692"/>
                  </a:cubicBezTo>
                  <a:lnTo>
                    <a:pt x="757655" y="287558"/>
                  </a:lnTo>
                  <a:cubicBezTo>
                    <a:pt x="779842" y="325694"/>
                    <a:pt x="779842" y="372806"/>
                    <a:pt x="757655" y="410942"/>
                  </a:cubicBezTo>
                  <a:close/>
                </a:path>
              </a:pathLst>
            </a:custGeom>
            <a:solidFill>
              <a:srgbClr val="00A3C4"/>
            </a:solidFill>
          </p:spPr>
          <p:txBody>
            <a:bodyPr/>
            <a:lstStyle/>
            <a:p>
              <a:endParaRPr lang="en-GB" dirty="0"/>
            </a:p>
          </p:txBody>
        </p:sp>
        <p:sp>
          <p:nvSpPr>
            <p:cNvPr id="32" name="TextBox 32"/>
            <p:cNvSpPr txBox="1"/>
            <p:nvPr/>
          </p:nvSpPr>
          <p:spPr>
            <a:xfrm>
              <a:off x="114300" y="-19050"/>
              <a:ext cx="584200" cy="717550"/>
            </a:xfrm>
            <a:prstGeom prst="rect">
              <a:avLst/>
            </a:prstGeom>
          </p:spPr>
          <p:txBody>
            <a:bodyPr lIns="50800" tIns="50800" rIns="50800" bIns="50800" rtlCol="0" anchor="ctr"/>
            <a:lstStyle/>
            <a:p>
              <a:pPr algn="ctr">
                <a:lnSpc>
                  <a:spcPts val="2339"/>
                </a:lnSpc>
              </a:pPr>
              <a:endParaRPr dirty="0"/>
            </a:p>
          </p:txBody>
        </p:sp>
      </p:grpSp>
      <p:sp>
        <p:nvSpPr>
          <p:cNvPr id="60" name="Freeform 60">
            <a:extLst>
              <a:ext uri="{C183D7F6-B498-43B3-948B-1728B52AA6E4}">
                <adec:decorative xmlns:adec="http://schemas.microsoft.com/office/drawing/2017/decorative" val="1"/>
              </a:ext>
            </a:extLst>
          </p:cNvPr>
          <p:cNvSpPr/>
          <p:nvPr/>
        </p:nvSpPr>
        <p:spPr>
          <a:xfrm rot="-1323125">
            <a:off x="8812101" y="6326595"/>
            <a:ext cx="663798" cy="642074"/>
          </a:xfrm>
          <a:custGeom>
            <a:avLst/>
            <a:gdLst/>
            <a:ahLst/>
            <a:cxnLst/>
            <a:rect l="l" t="t" r="r" b="b"/>
            <a:pathLst>
              <a:path w="663798" h="642074">
                <a:moveTo>
                  <a:pt x="0" y="0"/>
                </a:moveTo>
                <a:lnTo>
                  <a:pt x="663798" y="0"/>
                </a:lnTo>
                <a:lnTo>
                  <a:pt x="663798" y="642074"/>
                </a:lnTo>
                <a:lnTo>
                  <a:pt x="0" y="64207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sp>
        <p:nvSpPr>
          <p:cNvPr id="29" name="AutoShape 29">
            <a:extLst>
              <a:ext uri="{C183D7F6-B498-43B3-948B-1728B52AA6E4}">
                <adec:decorative xmlns:adec="http://schemas.microsoft.com/office/drawing/2017/decorative" val="1"/>
              </a:ext>
            </a:extLst>
          </p:cNvPr>
          <p:cNvSpPr/>
          <p:nvPr/>
        </p:nvSpPr>
        <p:spPr>
          <a:xfrm>
            <a:off x="9144000" y="7107743"/>
            <a:ext cx="0" cy="787264"/>
          </a:xfrm>
          <a:prstGeom prst="line">
            <a:avLst/>
          </a:prstGeom>
          <a:ln w="47625" cap="flat">
            <a:solidFill>
              <a:srgbClr val="00A3C4"/>
            </a:solidFill>
            <a:prstDash val="solid"/>
            <a:headEnd type="none" w="sm" len="sm"/>
            <a:tailEnd type="triangle" w="lg" len="med"/>
          </a:ln>
        </p:spPr>
        <p:txBody>
          <a:bodyPr/>
          <a:lstStyle/>
          <a:p>
            <a:endParaRPr lang="en-GB" dirty="0"/>
          </a:p>
        </p:txBody>
      </p:sp>
      <p:grpSp>
        <p:nvGrpSpPr>
          <p:cNvPr id="33" name="Group 33">
            <a:extLst>
              <a:ext uri="{C183D7F6-B498-43B3-948B-1728B52AA6E4}">
                <adec:decorative xmlns:adec="http://schemas.microsoft.com/office/drawing/2017/decorative" val="1"/>
              </a:ext>
            </a:extLst>
          </p:cNvPr>
          <p:cNvGrpSpPr/>
          <p:nvPr/>
        </p:nvGrpSpPr>
        <p:grpSpPr>
          <a:xfrm>
            <a:off x="8954214" y="8020854"/>
            <a:ext cx="379572" cy="381000"/>
            <a:chOff x="0" y="0"/>
            <a:chExt cx="812800" cy="815857"/>
          </a:xfrm>
        </p:grpSpPr>
        <p:sp>
          <p:nvSpPr>
            <p:cNvPr id="34" name="Freeform 34"/>
            <p:cNvSpPr/>
            <p:nvPr/>
          </p:nvSpPr>
          <p:spPr>
            <a:xfrm>
              <a:off x="0" y="0"/>
              <a:ext cx="812800" cy="815857"/>
            </a:xfrm>
            <a:custGeom>
              <a:avLst/>
              <a:gdLst/>
              <a:ahLst/>
              <a:cxnLst/>
              <a:rect l="l" t="t" r="r" b="b"/>
              <a:pathLst>
                <a:path w="812800" h="815857">
                  <a:moveTo>
                    <a:pt x="406400" y="0"/>
                  </a:moveTo>
                  <a:cubicBezTo>
                    <a:pt x="181951" y="0"/>
                    <a:pt x="0" y="182636"/>
                    <a:pt x="0" y="407929"/>
                  </a:cubicBezTo>
                  <a:cubicBezTo>
                    <a:pt x="0" y="633221"/>
                    <a:pt x="181951" y="815857"/>
                    <a:pt x="406400" y="815857"/>
                  </a:cubicBezTo>
                  <a:cubicBezTo>
                    <a:pt x="630849" y="815857"/>
                    <a:pt x="812800" y="633221"/>
                    <a:pt x="812800" y="407929"/>
                  </a:cubicBezTo>
                  <a:cubicBezTo>
                    <a:pt x="812800" y="182636"/>
                    <a:pt x="630849" y="0"/>
                    <a:pt x="406400" y="0"/>
                  </a:cubicBezTo>
                  <a:close/>
                </a:path>
              </a:pathLst>
            </a:custGeom>
            <a:solidFill>
              <a:srgbClr val="00A3C4"/>
            </a:solidFill>
            <a:ln w="76200" cap="sq">
              <a:solidFill>
                <a:srgbClr val="FFFFFF"/>
              </a:solidFill>
              <a:prstDash val="solid"/>
              <a:miter/>
            </a:ln>
          </p:spPr>
          <p:txBody>
            <a:bodyPr/>
            <a:lstStyle/>
            <a:p>
              <a:endParaRPr lang="en-GB" dirty="0"/>
            </a:p>
          </p:txBody>
        </p:sp>
        <p:sp>
          <p:nvSpPr>
            <p:cNvPr id="35" name="TextBox 35"/>
            <p:cNvSpPr txBox="1"/>
            <p:nvPr/>
          </p:nvSpPr>
          <p:spPr>
            <a:xfrm>
              <a:off x="76200" y="57437"/>
              <a:ext cx="660400" cy="681934"/>
            </a:xfrm>
            <a:prstGeom prst="rect">
              <a:avLst/>
            </a:prstGeom>
          </p:spPr>
          <p:txBody>
            <a:bodyPr lIns="50800" tIns="50800" rIns="50800" bIns="50800" rtlCol="0" anchor="ctr"/>
            <a:lstStyle/>
            <a:p>
              <a:pPr algn="ctr">
                <a:lnSpc>
                  <a:spcPts val="2339"/>
                </a:lnSpc>
              </a:pPr>
              <a:endParaRPr dirty="0"/>
            </a:p>
          </p:txBody>
        </p:sp>
      </p:grpSp>
      <p:sp>
        <p:nvSpPr>
          <p:cNvPr id="36" name="Freeform 36">
            <a:extLst>
              <a:ext uri="{C183D7F6-B498-43B3-948B-1728B52AA6E4}">
                <adec:decorative xmlns:adec="http://schemas.microsoft.com/office/drawing/2017/decorative" val="1"/>
              </a:ext>
            </a:extLst>
          </p:cNvPr>
          <p:cNvSpPr/>
          <p:nvPr/>
        </p:nvSpPr>
        <p:spPr>
          <a:xfrm rot="5400000">
            <a:off x="12058740" y="2092350"/>
            <a:ext cx="838020" cy="2446774"/>
          </a:xfrm>
          <a:custGeom>
            <a:avLst/>
            <a:gdLst/>
            <a:ahLst/>
            <a:cxnLst/>
            <a:rect l="l" t="t" r="r" b="b"/>
            <a:pathLst>
              <a:path w="838020" h="2446774">
                <a:moveTo>
                  <a:pt x="0" y="0"/>
                </a:moveTo>
                <a:lnTo>
                  <a:pt x="838020" y="0"/>
                </a:lnTo>
                <a:lnTo>
                  <a:pt x="838020" y="2446774"/>
                </a:lnTo>
                <a:lnTo>
                  <a:pt x="0" y="2446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grpSp>
        <p:nvGrpSpPr>
          <p:cNvPr id="37" name="Group 37">
            <a:extLst>
              <a:ext uri="{C183D7F6-B498-43B3-948B-1728B52AA6E4}">
                <adec:decorative xmlns:adec="http://schemas.microsoft.com/office/drawing/2017/decorative" val="1"/>
              </a:ext>
            </a:extLst>
          </p:cNvPr>
          <p:cNvGrpSpPr/>
          <p:nvPr/>
        </p:nvGrpSpPr>
        <p:grpSpPr>
          <a:xfrm>
            <a:off x="10953750" y="3315737"/>
            <a:ext cx="3048000" cy="3142016"/>
            <a:chOff x="0" y="0"/>
            <a:chExt cx="622068" cy="641255"/>
          </a:xfrm>
        </p:grpSpPr>
        <p:sp>
          <p:nvSpPr>
            <p:cNvPr id="38" name="Freeform 38"/>
            <p:cNvSpPr/>
            <p:nvPr/>
          </p:nvSpPr>
          <p:spPr>
            <a:xfrm>
              <a:off x="0" y="0"/>
              <a:ext cx="622068" cy="641255"/>
            </a:xfrm>
            <a:custGeom>
              <a:avLst/>
              <a:gdLst/>
              <a:ahLst/>
              <a:cxnLst/>
              <a:rect l="l" t="t" r="r" b="b"/>
              <a:pathLst>
                <a:path w="622068" h="641255">
                  <a:moveTo>
                    <a:pt x="40640" y="0"/>
                  </a:moveTo>
                  <a:lnTo>
                    <a:pt x="581427" y="0"/>
                  </a:lnTo>
                  <a:cubicBezTo>
                    <a:pt x="592206" y="0"/>
                    <a:pt x="602543" y="4282"/>
                    <a:pt x="610164" y="11903"/>
                  </a:cubicBezTo>
                  <a:cubicBezTo>
                    <a:pt x="617786" y="19525"/>
                    <a:pt x="622068" y="29862"/>
                    <a:pt x="622068" y="40640"/>
                  </a:cubicBezTo>
                  <a:lnTo>
                    <a:pt x="622068" y="600615"/>
                  </a:lnTo>
                  <a:cubicBezTo>
                    <a:pt x="622068" y="623060"/>
                    <a:pt x="603872" y="641255"/>
                    <a:pt x="581427" y="641255"/>
                  </a:cubicBezTo>
                  <a:lnTo>
                    <a:pt x="40640" y="641255"/>
                  </a:lnTo>
                  <a:cubicBezTo>
                    <a:pt x="29862" y="641255"/>
                    <a:pt x="19525" y="636974"/>
                    <a:pt x="11903" y="629352"/>
                  </a:cubicBezTo>
                  <a:cubicBezTo>
                    <a:pt x="4282" y="621731"/>
                    <a:pt x="0" y="611394"/>
                    <a:pt x="0" y="600615"/>
                  </a:cubicBezTo>
                  <a:lnTo>
                    <a:pt x="0" y="40640"/>
                  </a:lnTo>
                  <a:cubicBezTo>
                    <a:pt x="0" y="18195"/>
                    <a:pt x="18195" y="0"/>
                    <a:pt x="40640" y="0"/>
                  </a:cubicBezTo>
                  <a:close/>
                </a:path>
              </a:pathLst>
            </a:custGeom>
            <a:solidFill>
              <a:srgbClr val="FFFFFF"/>
            </a:solidFill>
          </p:spPr>
          <p:txBody>
            <a:bodyPr/>
            <a:lstStyle/>
            <a:p>
              <a:endParaRPr lang="en-GB" dirty="0"/>
            </a:p>
          </p:txBody>
        </p:sp>
        <p:sp>
          <p:nvSpPr>
            <p:cNvPr id="39" name="TextBox 39"/>
            <p:cNvSpPr txBox="1"/>
            <p:nvPr/>
          </p:nvSpPr>
          <p:spPr>
            <a:xfrm>
              <a:off x="0" y="-19050"/>
              <a:ext cx="622068" cy="660305"/>
            </a:xfrm>
            <a:prstGeom prst="rect">
              <a:avLst/>
            </a:prstGeom>
          </p:spPr>
          <p:txBody>
            <a:bodyPr lIns="50800" tIns="50800" rIns="50800" bIns="50800" rtlCol="0" anchor="ctr"/>
            <a:lstStyle/>
            <a:p>
              <a:pPr algn="ctr">
                <a:lnSpc>
                  <a:spcPts val="2339"/>
                </a:lnSpc>
              </a:pPr>
              <a:endParaRPr dirty="0"/>
            </a:p>
          </p:txBody>
        </p:sp>
      </p:grpSp>
      <p:sp>
        <p:nvSpPr>
          <p:cNvPr id="69" name="TextBox 69"/>
          <p:cNvSpPr txBox="1"/>
          <p:nvPr/>
        </p:nvSpPr>
        <p:spPr>
          <a:xfrm>
            <a:off x="11271489" y="3752972"/>
            <a:ext cx="2442587" cy="2238970"/>
          </a:xfrm>
          <a:prstGeom prst="rect">
            <a:avLst/>
          </a:prstGeom>
        </p:spPr>
        <p:txBody>
          <a:bodyPr lIns="0" tIns="0" rIns="0" bIns="0" rtlCol="0" anchor="t">
            <a:spAutoFit/>
          </a:bodyPr>
          <a:lstStyle/>
          <a:p>
            <a:pPr algn="ctr">
              <a:lnSpc>
                <a:spcPts val="1950"/>
              </a:lnSpc>
              <a:spcBef>
                <a:spcPct val="0"/>
              </a:spcBef>
            </a:pPr>
            <a:r>
              <a:rPr lang="en-US" sz="1500" dirty="0">
                <a:solidFill>
                  <a:srgbClr val="007BFF"/>
                </a:solidFill>
                <a:latin typeface="Arimo"/>
                <a:ea typeface="Arimo"/>
                <a:cs typeface="Arimo"/>
                <a:sym typeface="Arimo"/>
              </a:rPr>
              <a:t>This service left me very disappointed. They told me that as I have severe ME/CFS they could </a:t>
            </a:r>
          </a:p>
          <a:p>
            <a:pPr algn="ctr">
              <a:lnSpc>
                <a:spcPts val="1950"/>
              </a:lnSpc>
              <a:spcBef>
                <a:spcPct val="0"/>
              </a:spcBef>
            </a:pPr>
            <a:r>
              <a:rPr lang="en-US" sz="1500" dirty="0">
                <a:solidFill>
                  <a:srgbClr val="007BFF"/>
                </a:solidFill>
                <a:latin typeface="Arimo"/>
                <a:ea typeface="Arimo"/>
                <a:cs typeface="Arimo"/>
                <a:sym typeface="Arimo"/>
              </a:rPr>
              <a:t>not offer me any help. How can it be that the more severe your illness is, the less help is </a:t>
            </a:r>
          </a:p>
          <a:p>
            <a:pPr algn="ctr">
              <a:lnSpc>
                <a:spcPts val="1950"/>
              </a:lnSpc>
              <a:spcBef>
                <a:spcPct val="0"/>
              </a:spcBef>
            </a:pPr>
            <a:r>
              <a:rPr lang="en-US" sz="1500" dirty="0">
                <a:solidFill>
                  <a:srgbClr val="007BFF"/>
                </a:solidFill>
                <a:latin typeface="Arimo"/>
                <a:ea typeface="Arimo"/>
                <a:cs typeface="Arimo"/>
                <a:sym typeface="Arimo"/>
              </a:rPr>
              <a:t>available?</a:t>
            </a:r>
          </a:p>
        </p:txBody>
      </p:sp>
      <p:grpSp>
        <p:nvGrpSpPr>
          <p:cNvPr id="41" name="Group 41">
            <a:extLst>
              <a:ext uri="{C183D7F6-B498-43B3-948B-1728B52AA6E4}">
                <adec:decorative xmlns:adec="http://schemas.microsoft.com/office/drawing/2017/decorative" val="1"/>
              </a:ext>
            </a:extLst>
          </p:cNvPr>
          <p:cNvGrpSpPr/>
          <p:nvPr/>
        </p:nvGrpSpPr>
        <p:grpSpPr>
          <a:xfrm>
            <a:off x="11609987" y="6187649"/>
            <a:ext cx="1735525" cy="1491467"/>
            <a:chOff x="0" y="0"/>
            <a:chExt cx="812800" cy="698500"/>
          </a:xfrm>
        </p:grpSpPr>
        <p:sp>
          <p:nvSpPr>
            <p:cNvPr id="42" name="Freeform 42"/>
            <p:cNvSpPr/>
            <p:nvPr/>
          </p:nvSpPr>
          <p:spPr>
            <a:xfrm>
              <a:off x="19252" y="0"/>
              <a:ext cx="774295" cy="698500"/>
            </a:xfrm>
            <a:custGeom>
              <a:avLst/>
              <a:gdLst/>
              <a:ahLst/>
              <a:cxnLst/>
              <a:rect l="l" t="t" r="r" b="b"/>
              <a:pathLst>
                <a:path w="774295" h="698500">
                  <a:moveTo>
                    <a:pt x="757655" y="410942"/>
                  </a:moveTo>
                  <a:lnTo>
                    <a:pt x="626241" y="636808"/>
                  </a:lnTo>
                  <a:cubicBezTo>
                    <a:pt x="604019" y="675003"/>
                    <a:pt x="563163" y="698500"/>
                    <a:pt x="518974" y="698500"/>
                  </a:cubicBezTo>
                  <a:lnTo>
                    <a:pt x="255322" y="698500"/>
                  </a:lnTo>
                  <a:cubicBezTo>
                    <a:pt x="211133" y="698500"/>
                    <a:pt x="170277" y="675003"/>
                    <a:pt x="148055" y="636808"/>
                  </a:cubicBezTo>
                  <a:lnTo>
                    <a:pt x="16641" y="410942"/>
                  </a:lnTo>
                  <a:cubicBezTo>
                    <a:pt x="-5546" y="372806"/>
                    <a:pt x="-5546" y="325694"/>
                    <a:pt x="16641" y="287558"/>
                  </a:cubicBezTo>
                  <a:lnTo>
                    <a:pt x="148055" y="61692"/>
                  </a:lnTo>
                  <a:cubicBezTo>
                    <a:pt x="170277" y="23497"/>
                    <a:pt x="211133" y="0"/>
                    <a:pt x="255322" y="0"/>
                  </a:cubicBezTo>
                  <a:lnTo>
                    <a:pt x="518974" y="0"/>
                  </a:lnTo>
                  <a:cubicBezTo>
                    <a:pt x="563163" y="0"/>
                    <a:pt x="604019" y="23497"/>
                    <a:pt x="626241" y="61692"/>
                  </a:cubicBezTo>
                  <a:lnTo>
                    <a:pt x="757655" y="287558"/>
                  </a:lnTo>
                  <a:cubicBezTo>
                    <a:pt x="779842" y="325694"/>
                    <a:pt x="779842" y="372806"/>
                    <a:pt x="757655" y="410942"/>
                  </a:cubicBezTo>
                  <a:close/>
                </a:path>
              </a:pathLst>
            </a:custGeom>
            <a:solidFill>
              <a:srgbClr val="007BFF"/>
            </a:solidFill>
          </p:spPr>
          <p:txBody>
            <a:bodyPr/>
            <a:lstStyle/>
            <a:p>
              <a:endParaRPr lang="en-GB" dirty="0"/>
            </a:p>
          </p:txBody>
        </p:sp>
        <p:sp>
          <p:nvSpPr>
            <p:cNvPr id="43" name="TextBox 43"/>
            <p:cNvSpPr txBox="1"/>
            <p:nvPr/>
          </p:nvSpPr>
          <p:spPr>
            <a:xfrm>
              <a:off x="114300" y="-19050"/>
              <a:ext cx="584200" cy="717550"/>
            </a:xfrm>
            <a:prstGeom prst="rect">
              <a:avLst/>
            </a:prstGeom>
          </p:spPr>
          <p:txBody>
            <a:bodyPr lIns="50800" tIns="50800" rIns="50800" bIns="50800" rtlCol="0" anchor="ctr"/>
            <a:lstStyle/>
            <a:p>
              <a:pPr algn="ctr">
                <a:lnSpc>
                  <a:spcPts val="2339"/>
                </a:lnSpc>
              </a:pPr>
              <a:endParaRPr dirty="0"/>
            </a:p>
          </p:txBody>
        </p:sp>
      </p:grpSp>
      <p:sp>
        <p:nvSpPr>
          <p:cNvPr id="59" name="Freeform 59">
            <a:extLst>
              <a:ext uri="{C183D7F6-B498-43B3-948B-1728B52AA6E4}">
                <adec:decorative xmlns:adec="http://schemas.microsoft.com/office/drawing/2017/decorative" val="1"/>
              </a:ext>
            </a:extLst>
          </p:cNvPr>
          <p:cNvSpPr/>
          <p:nvPr/>
        </p:nvSpPr>
        <p:spPr>
          <a:xfrm rot="5400000">
            <a:off x="12173938" y="6727583"/>
            <a:ext cx="637689" cy="411599"/>
          </a:xfrm>
          <a:custGeom>
            <a:avLst/>
            <a:gdLst/>
            <a:ahLst/>
            <a:cxnLst/>
            <a:rect l="l" t="t" r="r" b="b"/>
            <a:pathLst>
              <a:path w="637689" h="411599">
                <a:moveTo>
                  <a:pt x="0" y="0"/>
                </a:moveTo>
                <a:lnTo>
                  <a:pt x="637689" y="0"/>
                </a:lnTo>
                <a:lnTo>
                  <a:pt x="637689" y="411599"/>
                </a:lnTo>
                <a:lnTo>
                  <a:pt x="0" y="411599"/>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40" name="AutoShape 40">
            <a:extLst>
              <a:ext uri="{C183D7F6-B498-43B3-948B-1728B52AA6E4}">
                <adec:decorative xmlns:adec="http://schemas.microsoft.com/office/drawing/2017/decorative" val="1"/>
              </a:ext>
            </a:extLst>
          </p:cNvPr>
          <p:cNvSpPr/>
          <p:nvPr/>
        </p:nvSpPr>
        <p:spPr>
          <a:xfrm>
            <a:off x="12477750" y="7393493"/>
            <a:ext cx="0" cy="787264"/>
          </a:xfrm>
          <a:prstGeom prst="line">
            <a:avLst/>
          </a:prstGeom>
          <a:ln w="47625" cap="flat">
            <a:solidFill>
              <a:srgbClr val="007BFF"/>
            </a:solidFill>
            <a:prstDash val="solid"/>
            <a:headEnd type="none" w="sm" len="sm"/>
            <a:tailEnd type="triangle" w="lg" len="med"/>
          </a:ln>
        </p:spPr>
        <p:txBody>
          <a:bodyPr/>
          <a:lstStyle/>
          <a:p>
            <a:endParaRPr lang="en-GB" dirty="0"/>
          </a:p>
        </p:txBody>
      </p:sp>
      <p:grpSp>
        <p:nvGrpSpPr>
          <p:cNvPr id="44" name="Group 44">
            <a:extLst>
              <a:ext uri="{C183D7F6-B498-43B3-948B-1728B52AA6E4}">
                <adec:decorative xmlns:adec="http://schemas.microsoft.com/office/drawing/2017/decorative" val="1"/>
              </a:ext>
            </a:extLst>
          </p:cNvPr>
          <p:cNvGrpSpPr/>
          <p:nvPr/>
        </p:nvGrpSpPr>
        <p:grpSpPr>
          <a:xfrm>
            <a:off x="12287964" y="8306604"/>
            <a:ext cx="379572" cy="381000"/>
            <a:chOff x="0" y="0"/>
            <a:chExt cx="812800" cy="815857"/>
          </a:xfrm>
        </p:grpSpPr>
        <p:sp>
          <p:nvSpPr>
            <p:cNvPr id="45" name="Freeform 45"/>
            <p:cNvSpPr/>
            <p:nvPr/>
          </p:nvSpPr>
          <p:spPr>
            <a:xfrm>
              <a:off x="0" y="0"/>
              <a:ext cx="812800" cy="815857"/>
            </a:xfrm>
            <a:custGeom>
              <a:avLst/>
              <a:gdLst/>
              <a:ahLst/>
              <a:cxnLst/>
              <a:rect l="l" t="t" r="r" b="b"/>
              <a:pathLst>
                <a:path w="812800" h="815857">
                  <a:moveTo>
                    <a:pt x="406400" y="0"/>
                  </a:moveTo>
                  <a:cubicBezTo>
                    <a:pt x="181951" y="0"/>
                    <a:pt x="0" y="182636"/>
                    <a:pt x="0" y="407929"/>
                  </a:cubicBezTo>
                  <a:cubicBezTo>
                    <a:pt x="0" y="633221"/>
                    <a:pt x="181951" y="815857"/>
                    <a:pt x="406400" y="815857"/>
                  </a:cubicBezTo>
                  <a:cubicBezTo>
                    <a:pt x="630849" y="815857"/>
                    <a:pt x="812800" y="633221"/>
                    <a:pt x="812800" y="407929"/>
                  </a:cubicBezTo>
                  <a:cubicBezTo>
                    <a:pt x="812800" y="182636"/>
                    <a:pt x="630849" y="0"/>
                    <a:pt x="406400" y="0"/>
                  </a:cubicBezTo>
                  <a:close/>
                </a:path>
              </a:pathLst>
            </a:custGeom>
            <a:solidFill>
              <a:srgbClr val="007BFF"/>
            </a:solidFill>
            <a:ln w="76200" cap="sq">
              <a:solidFill>
                <a:srgbClr val="FFFFFF"/>
              </a:solidFill>
              <a:prstDash val="solid"/>
              <a:miter/>
            </a:ln>
          </p:spPr>
          <p:txBody>
            <a:bodyPr/>
            <a:lstStyle/>
            <a:p>
              <a:endParaRPr lang="en-GB" dirty="0"/>
            </a:p>
          </p:txBody>
        </p:sp>
        <p:sp>
          <p:nvSpPr>
            <p:cNvPr id="46" name="TextBox 46"/>
            <p:cNvSpPr txBox="1"/>
            <p:nvPr/>
          </p:nvSpPr>
          <p:spPr>
            <a:xfrm>
              <a:off x="76200" y="57437"/>
              <a:ext cx="660400" cy="681934"/>
            </a:xfrm>
            <a:prstGeom prst="rect">
              <a:avLst/>
            </a:prstGeom>
          </p:spPr>
          <p:txBody>
            <a:bodyPr lIns="50800" tIns="50800" rIns="50800" bIns="50800" rtlCol="0" anchor="ctr"/>
            <a:lstStyle/>
            <a:p>
              <a:pPr algn="ctr">
                <a:lnSpc>
                  <a:spcPts val="2339"/>
                </a:lnSpc>
              </a:pPr>
              <a:endParaRPr dirty="0"/>
            </a:p>
          </p:txBody>
        </p:sp>
      </p:grpSp>
      <p:sp>
        <p:nvSpPr>
          <p:cNvPr id="47" name="Freeform 47">
            <a:extLst>
              <a:ext uri="{C183D7F6-B498-43B3-948B-1728B52AA6E4}">
                <adec:decorative xmlns:adec="http://schemas.microsoft.com/office/drawing/2017/decorative" val="1"/>
              </a:ext>
            </a:extLst>
          </p:cNvPr>
          <p:cNvSpPr/>
          <p:nvPr/>
        </p:nvSpPr>
        <p:spPr>
          <a:xfrm rot="5400000">
            <a:off x="15392490" y="2949600"/>
            <a:ext cx="838020" cy="2446774"/>
          </a:xfrm>
          <a:custGeom>
            <a:avLst/>
            <a:gdLst/>
            <a:ahLst/>
            <a:cxnLst/>
            <a:rect l="l" t="t" r="r" b="b"/>
            <a:pathLst>
              <a:path w="838020" h="2446774">
                <a:moveTo>
                  <a:pt x="0" y="0"/>
                </a:moveTo>
                <a:lnTo>
                  <a:pt x="838020" y="0"/>
                </a:lnTo>
                <a:lnTo>
                  <a:pt x="838020" y="2446774"/>
                </a:lnTo>
                <a:lnTo>
                  <a:pt x="0" y="244677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grpSp>
        <p:nvGrpSpPr>
          <p:cNvPr id="48" name="Group 48">
            <a:extLst>
              <a:ext uri="{C183D7F6-B498-43B3-948B-1728B52AA6E4}">
                <adec:decorative xmlns:adec="http://schemas.microsoft.com/office/drawing/2017/decorative" val="1"/>
              </a:ext>
            </a:extLst>
          </p:cNvPr>
          <p:cNvGrpSpPr/>
          <p:nvPr/>
        </p:nvGrpSpPr>
        <p:grpSpPr>
          <a:xfrm>
            <a:off x="14287500" y="4172987"/>
            <a:ext cx="3048000" cy="3142016"/>
            <a:chOff x="0" y="0"/>
            <a:chExt cx="622068" cy="641255"/>
          </a:xfrm>
        </p:grpSpPr>
        <p:sp>
          <p:nvSpPr>
            <p:cNvPr id="49" name="Freeform 49"/>
            <p:cNvSpPr/>
            <p:nvPr/>
          </p:nvSpPr>
          <p:spPr>
            <a:xfrm>
              <a:off x="0" y="0"/>
              <a:ext cx="622068" cy="641255"/>
            </a:xfrm>
            <a:custGeom>
              <a:avLst/>
              <a:gdLst/>
              <a:ahLst/>
              <a:cxnLst/>
              <a:rect l="l" t="t" r="r" b="b"/>
              <a:pathLst>
                <a:path w="622068" h="641255">
                  <a:moveTo>
                    <a:pt x="40640" y="0"/>
                  </a:moveTo>
                  <a:lnTo>
                    <a:pt x="581427" y="0"/>
                  </a:lnTo>
                  <a:cubicBezTo>
                    <a:pt x="592206" y="0"/>
                    <a:pt x="602543" y="4282"/>
                    <a:pt x="610164" y="11903"/>
                  </a:cubicBezTo>
                  <a:cubicBezTo>
                    <a:pt x="617786" y="19525"/>
                    <a:pt x="622068" y="29862"/>
                    <a:pt x="622068" y="40640"/>
                  </a:cubicBezTo>
                  <a:lnTo>
                    <a:pt x="622068" y="600615"/>
                  </a:lnTo>
                  <a:cubicBezTo>
                    <a:pt x="622068" y="623060"/>
                    <a:pt x="603872" y="641255"/>
                    <a:pt x="581427" y="641255"/>
                  </a:cubicBezTo>
                  <a:lnTo>
                    <a:pt x="40640" y="641255"/>
                  </a:lnTo>
                  <a:cubicBezTo>
                    <a:pt x="29862" y="641255"/>
                    <a:pt x="19525" y="636974"/>
                    <a:pt x="11903" y="629352"/>
                  </a:cubicBezTo>
                  <a:cubicBezTo>
                    <a:pt x="4282" y="621731"/>
                    <a:pt x="0" y="611394"/>
                    <a:pt x="0" y="600615"/>
                  </a:cubicBezTo>
                  <a:lnTo>
                    <a:pt x="0" y="40640"/>
                  </a:lnTo>
                  <a:cubicBezTo>
                    <a:pt x="0" y="18195"/>
                    <a:pt x="18195" y="0"/>
                    <a:pt x="40640" y="0"/>
                  </a:cubicBezTo>
                  <a:close/>
                </a:path>
              </a:pathLst>
            </a:custGeom>
            <a:solidFill>
              <a:srgbClr val="FFFFFF"/>
            </a:solidFill>
          </p:spPr>
          <p:txBody>
            <a:bodyPr/>
            <a:lstStyle/>
            <a:p>
              <a:endParaRPr lang="en-GB" dirty="0"/>
            </a:p>
          </p:txBody>
        </p:sp>
        <p:sp>
          <p:nvSpPr>
            <p:cNvPr id="50" name="TextBox 50"/>
            <p:cNvSpPr txBox="1"/>
            <p:nvPr/>
          </p:nvSpPr>
          <p:spPr>
            <a:xfrm>
              <a:off x="0" y="-19050"/>
              <a:ext cx="622068" cy="660305"/>
            </a:xfrm>
            <a:prstGeom prst="rect">
              <a:avLst/>
            </a:prstGeom>
          </p:spPr>
          <p:txBody>
            <a:bodyPr lIns="50800" tIns="50800" rIns="50800" bIns="50800" rtlCol="0" anchor="ctr"/>
            <a:lstStyle/>
            <a:p>
              <a:pPr algn="ctr">
                <a:lnSpc>
                  <a:spcPts val="2339"/>
                </a:lnSpc>
              </a:pPr>
              <a:endParaRPr dirty="0"/>
            </a:p>
          </p:txBody>
        </p:sp>
      </p:grpSp>
      <p:sp>
        <p:nvSpPr>
          <p:cNvPr id="64" name="TextBox 64"/>
          <p:cNvSpPr txBox="1"/>
          <p:nvPr/>
        </p:nvSpPr>
        <p:spPr>
          <a:xfrm>
            <a:off x="14906625" y="4610222"/>
            <a:ext cx="1809750" cy="2238970"/>
          </a:xfrm>
          <a:prstGeom prst="rect">
            <a:avLst/>
          </a:prstGeom>
        </p:spPr>
        <p:txBody>
          <a:bodyPr lIns="0" tIns="0" rIns="0" bIns="0" rtlCol="0" anchor="t">
            <a:spAutoFit/>
          </a:bodyPr>
          <a:lstStyle/>
          <a:p>
            <a:pPr algn="ctr">
              <a:lnSpc>
                <a:spcPts val="1950"/>
              </a:lnSpc>
            </a:pPr>
            <a:r>
              <a:rPr lang="en-US" sz="1500" dirty="0">
                <a:solidFill>
                  <a:srgbClr val="175DC5"/>
                </a:solidFill>
                <a:latin typeface="Arimo"/>
                <a:ea typeface="Arimo"/>
                <a:cs typeface="Arimo"/>
                <a:sym typeface="Arimo"/>
              </a:rPr>
              <a:t>Admittedly diagnosed during covid, but never even spoke to consultant. Very good monthly </a:t>
            </a:r>
          </a:p>
          <a:p>
            <a:pPr algn="ctr">
              <a:lnSpc>
                <a:spcPts val="1950"/>
              </a:lnSpc>
            </a:pPr>
            <a:r>
              <a:rPr lang="en-US" sz="1500" dirty="0">
                <a:solidFill>
                  <a:srgbClr val="175DC5"/>
                </a:solidFill>
                <a:latin typeface="Arimo"/>
                <a:ea typeface="Arimo"/>
                <a:cs typeface="Arimo"/>
                <a:sym typeface="Arimo"/>
              </a:rPr>
              <a:t>zoom appointments with OT for pacing.</a:t>
            </a:r>
          </a:p>
          <a:p>
            <a:pPr algn="ctr">
              <a:lnSpc>
                <a:spcPts val="1950"/>
              </a:lnSpc>
            </a:pPr>
            <a:endParaRPr lang="en-US" sz="1500" dirty="0">
              <a:solidFill>
                <a:srgbClr val="175DC5"/>
              </a:solidFill>
              <a:latin typeface="Arimo"/>
              <a:ea typeface="Arimo"/>
              <a:cs typeface="Arimo"/>
              <a:sym typeface="Arimo"/>
            </a:endParaRPr>
          </a:p>
        </p:txBody>
      </p:sp>
      <p:grpSp>
        <p:nvGrpSpPr>
          <p:cNvPr id="52" name="Group 52">
            <a:extLst>
              <a:ext uri="{C183D7F6-B498-43B3-948B-1728B52AA6E4}">
                <adec:decorative xmlns:adec="http://schemas.microsoft.com/office/drawing/2017/decorative" val="1"/>
              </a:ext>
            </a:extLst>
          </p:cNvPr>
          <p:cNvGrpSpPr/>
          <p:nvPr/>
        </p:nvGrpSpPr>
        <p:grpSpPr>
          <a:xfrm>
            <a:off x="14943737" y="7044899"/>
            <a:ext cx="1735525" cy="1491467"/>
            <a:chOff x="0" y="0"/>
            <a:chExt cx="812800" cy="698500"/>
          </a:xfrm>
        </p:grpSpPr>
        <p:sp>
          <p:nvSpPr>
            <p:cNvPr id="53" name="Freeform 53"/>
            <p:cNvSpPr/>
            <p:nvPr/>
          </p:nvSpPr>
          <p:spPr>
            <a:xfrm>
              <a:off x="19252" y="0"/>
              <a:ext cx="774295" cy="698500"/>
            </a:xfrm>
            <a:custGeom>
              <a:avLst/>
              <a:gdLst/>
              <a:ahLst/>
              <a:cxnLst/>
              <a:rect l="l" t="t" r="r" b="b"/>
              <a:pathLst>
                <a:path w="774295" h="698500">
                  <a:moveTo>
                    <a:pt x="757655" y="410942"/>
                  </a:moveTo>
                  <a:lnTo>
                    <a:pt x="626241" y="636808"/>
                  </a:lnTo>
                  <a:cubicBezTo>
                    <a:pt x="604019" y="675003"/>
                    <a:pt x="563163" y="698500"/>
                    <a:pt x="518974" y="698500"/>
                  </a:cubicBezTo>
                  <a:lnTo>
                    <a:pt x="255322" y="698500"/>
                  </a:lnTo>
                  <a:cubicBezTo>
                    <a:pt x="211133" y="698500"/>
                    <a:pt x="170277" y="675003"/>
                    <a:pt x="148055" y="636808"/>
                  </a:cubicBezTo>
                  <a:lnTo>
                    <a:pt x="16641" y="410942"/>
                  </a:lnTo>
                  <a:cubicBezTo>
                    <a:pt x="-5546" y="372806"/>
                    <a:pt x="-5546" y="325694"/>
                    <a:pt x="16641" y="287558"/>
                  </a:cubicBezTo>
                  <a:lnTo>
                    <a:pt x="148055" y="61692"/>
                  </a:lnTo>
                  <a:cubicBezTo>
                    <a:pt x="170277" y="23497"/>
                    <a:pt x="211133" y="0"/>
                    <a:pt x="255322" y="0"/>
                  </a:cubicBezTo>
                  <a:lnTo>
                    <a:pt x="518974" y="0"/>
                  </a:lnTo>
                  <a:cubicBezTo>
                    <a:pt x="563163" y="0"/>
                    <a:pt x="604019" y="23497"/>
                    <a:pt x="626241" y="61692"/>
                  </a:cubicBezTo>
                  <a:lnTo>
                    <a:pt x="757655" y="287558"/>
                  </a:lnTo>
                  <a:cubicBezTo>
                    <a:pt x="779842" y="325694"/>
                    <a:pt x="779842" y="372806"/>
                    <a:pt x="757655" y="410942"/>
                  </a:cubicBezTo>
                  <a:close/>
                </a:path>
              </a:pathLst>
            </a:custGeom>
            <a:solidFill>
              <a:srgbClr val="175DC5"/>
            </a:solidFill>
          </p:spPr>
          <p:txBody>
            <a:bodyPr/>
            <a:lstStyle/>
            <a:p>
              <a:endParaRPr lang="en-GB" dirty="0"/>
            </a:p>
          </p:txBody>
        </p:sp>
        <p:sp>
          <p:nvSpPr>
            <p:cNvPr id="54" name="TextBox 54"/>
            <p:cNvSpPr txBox="1"/>
            <p:nvPr/>
          </p:nvSpPr>
          <p:spPr>
            <a:xfrm>
              <a:off x="114300" y="-19050"/>
              <a:ext cx="584200" cy="717550"/>
            </a:xfrm>
            <a:prstGeom prst="rect">
              <a:avLst/>
            </a:prstGeom>
          </p:spPr>
          <p:txBody>
            <a:bodyPr lIns="50800" tIns="50800" rIns="50800" bIns="50800" rtlCol="0" anchor="ctr"/>
            <a:lstStyle/>
            <a:p>
              <a:pPr algn="ctr">
                <a:lnSpc>
                  <a:spcPts val="2339"/>
                </a:lnSpc>
              </a:pPr>
              <a:endParaRPr dirty="0"/>
            </a:p>
          </p:txBody>
        </p:sp>
      </p:grpSp>
      <p:sp>
        <p:nvSpPr>
          <p:cNvPr id="62" name="Freeform 62">
            <a:extLst>
              <a:ext uri="{C183D7F6-B498-43B3-948B-1728B52AA6E4}">
                <adec:decorative xmlns:adec="http://schemas.microsoft.com/office/drawing/2017/decorative" val="1"/>
              </a:ext>
            </a:extLst>
          </p:cNvPr>
          <p:cNvSpPr/>
          <p:nvPr/>
        </p:nvSpPr>
        <p:spPr>
          <a:xfrm>
            <a:off x="15503963" y="7494838"/>
            <a:ext cx="615074" cy="591589"/>
          </a:xfrm>
          <a:custGeom>
            <a:avLst/>
            <a:gdLst/>
            <a:ahLst/>
            <a:cxnLst/>
            <a:rect l="l" t="t" r="r" b="b"/>
            <a:pathLst>
              <a:path w="615074" h="591589">
                <a:moveTo>
                  <a:pt x="0" y="0"/>
                </a:moveTo>
                <a:lnTo>
                  <a:pt x="615074" y="0"/>
                </a:lnTo>
                <a:lnTo>
                  <a:pt x="615074" y="591589"/>
                </a:lnTo>
                <a:lnTo>
                  <a:pt x="0" y="591589"/>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51" name="AutoShape 51">
            <a:extLst>
              <a:ext uri="{C183D7F6-B498-43B3-948B-1728B52AA6E4}">
                <adec:decorative xmlns:adec="http://schemas.microsoft.com/office/drawing/2017/decorative" val="1"/>
              </a:ext>
            </a:extLst>
          </p:cNvPr>
          <p:cNvSpPr/>
          <p:nvPr/>
        </p:nvSpPr>
        <p:spPr>
          <a:xfrm>
            <a:off x="15811500" y="8250743"/>
            <a:ext cx="0" cy="787264"/>
          </a:xfrm>
          <a:prstGeom prst="line">
            <a:avLst/>
          </a:prstGeom>
          <a:ln w="47625" cap="flat">
            <a:solidFill>
              <a:srgbClr val="175DC5"/>
            </a:solidFill>
            <a:prstDash val="solid"/>
            <a:headEnd type="none" w="sm" len="sm"/>
            <a:tailEnd type="triangle" w="lg" len="med"/>
          </a:ln>
        </p:spPr>
        <p:txBody>
          <a:bodyPr/>
          <a:lstStyle/>
          <a:p>
            <a:endParaRPr lang="en-GB" dirty="0"/>
          </a:p>
        </p:txBody>
      </p:sp>
      <p:sp>
        <p:nvSpPr>
          <p:cNvPr id="2" name="AutoShape 2">
            <a:extLst>
              <a:ext uri="{C183D7F6-B498-43B3-948B-1728B52AA6E4}">
                <adec:decorative xmlns:adec="http://schemas.microsoft.com/office/drawing/2017/decorative" val="1"/>
              </a:ext>
            </a:extLst>
          </p:cNvPr>
          <p:cNvSpPr/>
          <p:nvPr/>
        </p:nvSpPr>
        <p:spPr>
          <a:xfrm>
            <a:off x="2476500" y="9354354"/>
            <a:ext cx="13335000" cy="0"/>
          </a:xfrm>
          <a:prstGeom prst="line">
            <a:avLst/>
          </a:prstGeom>
          <a:ln w="38100" cap="rnd">
            <a:solidFill>
              <a:srgbClr val="BFC1C9"/>
            </a:solidFill>
            <a:prstDash val="sysDash"/>
            <a:headEnd type="none" w="sm" len="sm"/>
            <a:tailEnd type="none" w="sm" len="sm"/>
          </a:ln>
        </p:spPr>
        <p:txBody>
          <a:bodyPr/>
          <a:lstStyle/>
          <a:p>
            <a:endParaRPr lang="en-GB" dirty="0"/>
          </a:p>
        </p:txBody>
      </p:sp>
      <p:grpSp>
        <p:nvGrpSpPr>
          <p:cNvPr id="55" name="Group 55">
            <a:extLst>
              <a:ext uri="{C183D7F6-B498-43B3-948B-1728B52AA6E4}">
                <adec:decorative xmlns:adec="http://schemas.microsoft.com/office/drawing/2017/decorative" val="1"/>
              </a:ext>
            </a:extLst>
          </p:cNvPr>
          <p:cNvGrpSpPr/>
          <p:nvPr/>
        </p:nvGrpSpPr>
        <p:grpSpPr>
          <a:xfrm>
            <a:off x="15621714" y="9163854"/>
            <a:ext cx="379572" cy="381000"/>
            <a:chOff x="0" y="0"/>
            <a:chExt cx="812800" cy="815857"/>
          </a:xfrm>
        </p:grpSpPr>
        <p:sp>
          <p:nvSpPr>
            <p:cNvPr id="56" name="Freeform 56"/>
            <p:cNvSpPr/>
            <p:nvPr/>
          </p:nvSpPr>
          <p:spPr>
            <a:xfrm>
              <a:off x="0" y="0"/>
              <a:ext cx="812800" cy="815857"/>
            </a:xfrm>
            <a:custGeom>
              <a:avLst/>
              <a:gdLst/>
              <a:ahLst/>
              <a:cxnLst/>
              <a:rect l="l" t="t" r="r" b="b"/>
              <a:pathLst>
                <a:path w="812800" h="815857">
                  <a:moveTo>
                    <a:pt x="406400" y="0"/>
                  </a:moveTo>
                  <a:cubicBezTo>
                    <a:pt x="181951" y="0"/>
                    <a:pt x="0" y="182636"/>
                    <a:pt x="0" y="407929"/>
                  </a:cubicBezTo>
                  <a:cubicBezTo>
                    <a:pt x="0" y="633221"/>
                    <a:pt x="181951" y="815857"/>
                    <a:pt x="406400" y="815857"/>
                  </a:cubicBezTo>
                  <a:cubicBezTo>
                    <a:pt x="630849" y="815857"/>
                    <a:pt x="812800" y="633221"/>
                    <a:pt x="812800" y="407929"/>
                  </a:cubicBezTo>
                  <a:cubicBezTo>
                    <a:pt x="812800" y="182636"/>
                    <a:pt x="630849" y="0"/>
                    <a:pt x="406400" y="0"/>
                  </a:cubicBezTo>
                  <a:close/>
                </a:path>
              </a:pathLst>
            </a:custGeom>
            <a:solidFill>
              <a:srgbClr val="175DC5"/>
            </a:solidFill>
            <a:ln w="76200" cap="sq">
              <a:solidFill>
                <a:srgbClr val="FFFFFF"/>
              </a:solidFill>
              <a:prstDash val="solid"/>
              <a:miter/>
            </a:ln>
          </p:spPr>
          <p:txBody>
            <a:bodyPr/>
            <a:lstStyle/>
            <a:p>
              <a:endParaRPr lang="en-GB" dirty="0"/>
            </a:p>
          </p:txBody>
        </p:sp>
        <p:sp>
          <p:nvSpPr>
            <p:cNvPr id="57" name="TextBox 57"/>
            <p:cNvSpPr txBox="1"/>
            <p:nvPr/>
          </p:nvSpPr>
          <p:spPr>
            <a:xfrm>
              <a:off x="76200" y="57437"/>
              <a:ext cx="660400" cy="681934"/>
            </a:xfrm>
            <a:prstGeom prst="rect">
              <a:avLst/>
            </a:prstGeom>
          </p:spPr>
          <p:txBody>
            <a:bodyPr lIns="50800" tIns="50800" rIns="50800" bIns="50800" rtlCol="0" anchor="ctr"/>
            <a:lstStyle/>
            <a:p>
              <a:pPr algn="ctr">
                <a:lnSpc>
                  <a:spcPts val="2339"/>
                </a:lnSpc>
              </a:pPr>
              <a:endParaRPr dirty="0"/>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9"/>
          <p:cNvSpPr txBox="1">
            <a:spLocks noGrp="1"/>
          </p:cNvSpPr>
          <p:nvPr>
            <p:ph type="title" idx="4294967295"/>
          </p:nvPr>
        </p:nvSpPr>
        <p:spPr>
          <a:xfrm>
            <a:off x="2476500" y="554371"/>
            <a:ext cx="13335000" cy="76768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5459"/>
              </a:lnSpc>
              <a:spcBef>
                <a:spcPct val="0"/>
              </a:spcBef>
              <a:spcAft>
                <a:spcPts val="0"/>
              </a:spcAft>
              <a:buClrTx/>
              <a:buSzTx/>
              <a:buFontTx/>
              <a:buNone/>
              <a:tabLst/>
              <a:defRPr/>
            </a:pPr>
            <a:r>
              <a:rPr kumimoji="0" lang="en-US" sz="3899" b="1" i="0" u="none" strike="noStrike" kern="1200" cap="none" spc="0" normalizeH="0" baseline="0" noProof="0" dirty="0">
                <a:ln>
                  <a:noFill/>
                </a:ln>
                <a:solidFill>
                  <a:srgbClr val="084265"/>
                </a:solidFill>
                <a:effectLst/>
                <a:uLnTx/>
                <a:uFillTx/>
                <a:latin typeface="Agrandir Narrow Bold"/>
                <a:ea typeface="Agrandir Narrow Bold"/>
                <a:cs typeface="Agrandir Narrow Bold"/>
                <a:sym typeface="Agrandir Narrow Bold"/>
              </a:rPr>
              <a:t>Next Steps for Health and Social Care</a:t>
            </a:r>
          </a:p>
        </p:txBody>
      </p:sp>
      <p:sp>
        <p:nvSpPr>
          <p:cNvPr id="32" name="TextBox 32"/>
          <p:cNvSpPr txBox="1"/>
          <p:nvPr/>
        </p:nvSpPr>
        <p:spPr>
          <a:xfrm>
            <a:off x="2344837" y="1264904"/>
            <a:ext cx="13598326" cy="1897578"/>
          </a:xfrm>
          <a:prstGeom prst="rect">
            <a:avLst/>
          </a:prstGeom>
        </p:spPr>
        <p:txBody>
          <a:bodyPr lIns="0" tIns="0" rIns="0" bIns="0" rtlCol="0" anchor="t">
            <a:spAutoFit/>
          </a:bodyPr>
          <a:lstStyle/>
          <a:p>
            <a:pPr algn="ctr">
              <a:lnSpc>
                <a:spcPts val="2520"/>
              </a:lnSpc>
            </a:pPr>
            <a:r>
              <a:rPr lang="en-US" sz="1800" dirty="0">
                <a:solidFill>
                  <a:srgbClr val="000000"/>
                </a:solidFill>
                <a:latin typeface="Arimo"/>
                <a:ea typeface="Arimo"/>
                <a:cs typeface="Arimo"/>
                <a:sym typeface="Arimo"/>
              </a:rPr>
              <a:t>We aim to build on the insights and experiences gathered during the pilot program, applying these lessons to enhance our strategies and expand our outreach, ultimately reaching a larger population and increasing awareness of our mission.</a:t>
            </a:r>
          </a:p>
          <a:p>
            <a:pPr algn="ctr">
              <a:lnSpc>
                <a:spcPts val="2520"/>
              </a:lnSpc>
            </a:pPr>
            <a:endParaRPr lang="en-US" sz="1800" dirty="0">
              <a:solidFill>
                <a:srgbClr val="000000"/>
              </a:solidFill>
              <a:latin typeface="Arimo"/>
              <a:ea typeface="Arimo"/>
              <a:cs typeface="Arimo"/>
              <a:sym typeface="Arimo"/>
            </a:endParaRPr>
          </a:p>
          <a:p>
            <a:pPr algn="ctr">
              <a:lnSpc>
                <a:spcPts val="2520"/>
              </a:lnSpc>
            </a:pPr>
            <a:r>
              <a:rPr lang="en-US" sz="1800" dirty="0">
                <a:solidFill>
                  <a:srgbClr val="000000"/>
                </a:solidFill>
                <a:latin typeface="Arimo"/>
                <a:ea typeface="Arimo"/>
                <a:cs typeface="Arimo"/>
                <a:sym typeface="Arimo"/>
              </a:rPr>
              <a:t>To support our efforts, we will initiate or strengthen educational training programs for healthcare providers, ensuring they possess the most relevant knowledge and skills.</a:t>
            </a:r>
          </a:p>
          <a:p>
            <a:pPr algn="ctr">
              <a:lnSpc>
                <a:spcPts val="2520"/>
              </a:lnSpc>
            </a:pPr>
            <a:endParaRPr lang="en-US" sz="1800" dirty="0">
              <a:solidFill>
                <a:srgbClr val="000000"/>
              </a:solidFill>
              <a:latin typeface="Arimo"/>
              <a:ea typeface="Arimo"/>
              <a:cs typeface="Arimo"/>
              <a:sym typeface="Arimo"/>
            </a:endParaRPr>
          </a:p>
        </p:txBody>
      </p:sp>
      <p:sp>
        <p:nvSpPr>
          <p:cNvPr id="17" name="Freeform 17">
            <a:extLst>
              <a:ext uri="{C183D7F6-B498-43B3-948B-1728B52AA6E4}">
                <adec:decorative xmlns:adec="http://schemas.microsoft.com/office/drawing/2017/decorative" val="1"/>
              </a:ext>
            </a:extLst>
          </p:cNvPr>
          <p:cNvSpPr/>
          <p:nvPr/>
        </p:nvSpPr>
        <p:spPr>
          <a:xfrm rot="-5400000">
            <a:off x="2340328" y="4122216"/>
            <a:ext cx="383583" cy="111239"/>
          </a:xfrm>
          <a:custGeom>
            <a:avLst/>
            <a:gdLst/>
            <a:ahLst/>
            <a:cxnLst/>
            <a:rect l="l" t="t" r="r" b="b"/>
            <a:pathLst>
              <a:path w="383583" h="111239">
                <a:moveTo>
                  <a:pt x="0" y="0"/>
                </a:moveTo>
                <a:lnTo>
                  <a:pt x="383583" y="0"/>
                </a:lnTo>
                <a:lnTo>
                  <a:pt x="383583" y="111239"/>
                </a:lnTo>
                <a:lnTo>
                  <a:pt x="0" y="11123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grpSp>
        <p:nvGrpSpPr>
          <p:cNvPr id="26" name="Group 26">
            <a:extLst>
              <a:ext uri="{C183D7F6-B498-43B3-948B-1728B52AA6E4}">
                <adec:decorative xmlns:adec="http://schemas.microsoft.com/office/drawing/2017/decorative" val="1"/>
              </a:ext>
            </a:extLst>
          </p:cNvPr>
          <p:cNvGrpSpPr/>
          <p:nvPr/>
        </p:nvGrpSpPr>
        <p:grpSpPr>
          <a:xfrm>
            <a:off x="1028700" y="4118818"/>
            <a:ext cx="4417456" cy="2123161"/>
            <a:chOff x="0" y="-9525"/>
            <a:chExt cx="5889941" cy="2830881"/>
          </a:xfrm>
        </p:grpSpPr>
        <p:sp>
          <p:nvSpPr>
            <p:cNvPr id="27" name="TextBox 27"/>
            <p:cNvSpPr txBox="1"/>
            <p:nvPr/>
          </p:nvSpPr>
          <p:spPr>
            <a:xfrm>
              <a:off x="0" y="-9525"/>
              <a:ext cx="5889941" cy="415881"/>
            </a:xfrm>
            <a:prstGeom prst="rect">
              <a:avLst/>
            </a:prstGeom>
          </p:spPr>
          <p:txBody>
            <a:bodyPr lIns="0" tIns="0" rIns="0" bIns="0" rtlCol="0" anchor="t">
              <a:spAutoFit/>
            </a:bodyPr>
            <a:lstStyle/>
            <a:p>
              <a:pPr algn="ctr">
                <a:lnSpc>
                  <a:spcPts val="2400"/>
                </a:lnSpc>
              </a:pPr>
              <a:r>
                <a:rPr lang="en-US" sz="2000" u="sng" dirty="0">
                  <a:solidFill>
                    <a:srgbClr val="084265"/>
                  </a:solidFill>
                  <a:latin typeface="Arimo"/>
                  <a:ea typeface="Arimo"/>
                  <a:cs typeface="Arimo"/>
                  <a:sym typeface="Arimo"/>
                </a:rPr>
                <a:t> Impact</a:t>
              </a:r>
            </a:p>
          </p:txBody>
        </p:sp>
        <p:sp>
          <p:nvSpPr>
            <p:cNvPr id="28" name="TextBox 28"/>
            <p:cNvSpPr txBox="1"/>
            <p:nvPr/>
          </p:nvSpPr>
          <p:spPr>
            <a:xfrm>
              <a:off x="19144" y="631781"/>
              <a:ext cx="5870797" cy="2189575"/>
            </a:xfrm>
            <a:prstGeom prst="rect">
              <a:avLst/>
            </a:prstGeom>
          </p:spPr>
          <p:txBody>
            <a:bodyPr lIns="0" tIns="0" rIns="0" bIns="0" rtlCol="0" anchor="t">
              <a:spAutoFit/>
            </a:bodyPr>
            <a:lstStyle/>
            <a:p>
              <a:pPr marL="431801" lvl="1" indent="-215900">
                <a:lnSpc>
                  <a:spcPts val="2600"/>
                </a:lnSpc>
                <a:buFont typeface="Arial"/>
                <a:buChar char="•"/>
              </a:pPr>
              <a:r>
                <a:rPr lang="en-US" sz="2000" dirty="0">
                  <a:solidFill>
                    <a:srgbClr val="000000"/>
                  </a:solidFill>
                  <a:latin typeface="Arimo"/>
                  <a:ea typeface="Arimo"/>
                  <a:cs typeface="Arimo"/>
                  <a:sym typeface="Arimo"/>
                </a:rPr>
                <a:t>Support the delivery plan and promote equitable care nationwide.</a:t>
              </a:r>
            </a:p>
            <a:p>
              <a:pPr marL="431801" lvl="1" indent="-215900" algn="just">
                <a:lnSpc>
                  <a:spcPts val="2600"/>
                </a:lnSpc>
                <a:buFont typeface="Arial"/>
                <a:buChar char="•"/>
              </a:pPr>
              <a:r>
                <a:rPr lang="en-US" sz="2000" dirty="0">
                  <a:solidFill>
                    <a:srgbClr val="000000"/>
                  </a:solidFill>
                  <a:latin typeface="Arimo"/>
                  <a:ea typeface="Arimo"/>
                  <a:cs typeface="Arimo"/>
                  <a:sym typeface="Arimo"/>
                </a:rPr>
                <a:t>Share successful service models for other specialist services to adopt (with permission)</a:t>
              </a:r>
            </a:p>
          </p:txBody>
        </p:sp>
      </p:grpSp>
      <p:grpSp>
        <p:nvGrpSpPr>
          <p:cNvPr id="5" name="Group 5">
            <a:extLst>
              <a:ext uri="{C183D7F6-B498-43B3-948B-1728B52AA6E4}">
                <adec:decorative xmlns:adec="http://schemas.microsoft.com/office/drawing/2017/decorative" val="1"/>
              </a:ext>
            </a:extLst>
          </p:cNvPr>
          <p:cNvGrpSpPr/>
          <p:nvPr/>
        </p:nvGrpSpPr>
        <p:grpSpPr>
          <a:xfrm rot="-5400000">
            <a:off x="5984115" y="3706821"/>
            <a:ext cx="3264665" cy="2692603"/>
            <a:chOff x="0" y="0"/>
            <a:chExt cx="566343" cy="467104"/>
          </a:xfrm>
        </p:grpSpPr>
        <p:sp>
          <p:nvSpPr>
            <p:cNvPr id="6" name="Freeform 6"/>
            <p:cNvSpPr/>
            <p:nvPr/>
          </p:nvSpPr>
          <p:spPr>
            <a:xfrm>
              <a:off x="0" y="0"/>
              <a:ext cx="566343" cy="467104"/>
            </a:xfrm>
            <a:custGeom>
              <a:avLst/>
              <a:gdLst/>
              <a:ahLst/>
              <a:cxnLst/>
              <a:rect l="l" t="t" r="r" b="b"/>
              <a:pathLst>
                <a:path w="566343" h="467104">
                  <a:moveTo>
                    <a:pt x="363143" y="0"/>
                  </a:moveTo>
                  <a:lnTo>
                    <a:pt x="0" y="0"/>
                  </a:lnTo>
                  <a:lnTo>
                    <a:pt x="203200" y="467104"/>
                  </a:lnTo>
                  <a:lnTo>
                    <a:pt x="566343" y="467104"/>
                  </a:lnTo>
                  <a:lnTo>
                    <a:pt x="363143" y="0"/>
                  </a:lnTo>
                  <a:close/>
                </a:path>
              </a:pathLst>
            </a:custGeom>
            <a:solidFill>
              <a:srgbClr val="516AB1"/>
            </a:solidFill>
          </p:spPr>
          <p:txBody>
            <a:bodyPr/>
            <a:lstStyle/>
            <a:p>
              <a:endParaRPr lang="en-GB" dirty="0"/>
            </a:p>
          </p:txBody>
        </p:sp>
        <p:sp>
          <p:nvSpPr>
            <p:cNvPr id="7" name="TextBox 7"/>
            <p:cNvSpPr txBox="1"/>
            <p:nvPr/>
          </p:nvSpPr>
          <p:spPr>
            <a:xfrm>
              <a:off x="101600" y="-19050"/>
              <a:ext cx="363143" cy="486154"/>
            </a:xfrm>
            <a:prstGeom prst="rect">
              <a:avLst/>
            </a:prstGeom>
          </p:spPr>
          <p:txBody>
            <a:bodyPr lIns="50800" tIns="50800" rIns="50800" bIns="50800" rtlCol="0" anchor="ctr"/>
            <a:lstStyle/>
            <a:p>
              <a:pPr algn="ctr">
                <a:lnSpc>
                  <a:spcPts val="2339"/>
                </a:lnSpc>
              </a:pPr>
              <a:endParaRPr dirty="0"/>
            </a:p>
          </p:txBody>
        </p:sp>
      </p:grpSp>
      <p:sp>
        <p:nvSpPr>
          <p:cNvPr id="14" name="Freeform 14">
            <a:extLst>
              <a:ext uri="{C183D7F6-B498-43B3-948B-1728B52AA6E4}">
                <adec:decorative xmlns:adec="http://schemas.microsoft.com/office/drawing/2017/decorative" val="1"/>
              </a:ext>
            </a:extLst>
          </p:cNvPr>
          <p:cNvSpPr/>
          <p:nvPr/>
        </p:nvSpPr>
        <p:spPr>
          <a:xfrm>
            <a:off x="7115360" y="4649813"/>
            <a:ext cx="994775" cy="994775"/>
          </a:xfrm>
          <a:custGeom>
            <a:avLst/>
            <a:gdLst/>
            <a:ahLst/>
            <a:cxnLst/>
            <a:rect l="l" t="t" r="r" b="b"/>
            <a:pathLst>
              <a:path w="994775" h="994775">
                <a:moveTo>
                  <a:pt x="0" y="0"/>
                </a:moveTo>
                <a:lnTo>
                  <a:pt x="994775" y="0"/>
                </a:lnTo>
                <a:lnTo>
                  <a:pt x="994775" y="994775"/>
                </a:lnTo>
                <a:lnTo>
                  <a:pt x="0" y="994775"/>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grpSp>
        <p:nvGrpSpPr>
          <p:cNvPr id="29" name="Group 29">
            <a:extLst>
              <a:ext uri="{C183D7F6-B498-43B3-948B-1728B52AA6E4}">
                <adec:decorative xmlns:adec="http://schemas.microsoft.com/office/drawing/2017/decorative" val="1"/>
              </a:ext>
            </a:extLst>
          </p:cNvPr>
          <p:cNvGrpSpPr/>
          <p:nvPr/>
        </p:nvGrpSpPr>
        <p:grpSpPr>
          <a:xfrm>
            <a:off x="1031300" y="7107056"/>
            <a:ext cx="3997900" cy="2186960"/>
            <a:chOff x="0" y="-9525"/>
            <a:chExt cx="5330534" cy="2915947"/>
          </a:xfrm>
        </p:grpSpPr>
        <p:sp>
          <p:nvSpPr>
            <p:cNvPr id="30" name="TextBox 30"/>
            <p:cNvSpPr txBox="1"/>
            <p:nvPr/>
          </p:nvSpPr>
          <p:spPr>
            <a:xfrm>
              <a:off x="0" y="-9525"/>
              <a:ext cx="4731972" cy="415881"/>
            </a:xfrm>
            <a:prstGeom prst="rect">
              <a:avLst/>
            </a:prstGeom>
          </p:spPr>
          <p:txBody>
            <a:bodyPr lIns="0" tIns="0" rIns="0" bIns="0" rtlCol="0" anchor="t">
              <a:spAutoFit/>
            </a:bodyPr>
            <a:lstStyle/>
            <a:p>
              <a:pPr algn="ctr">
                <a:lnSpc>
                  <a:spcPts val="2400"/>
                </a:lnSpc>
              </a:pPr>
              <a:r>
                <a:rPr lang="en-US" sz="2000" u="sng" dirty="0">
                  <a:solidFill>
                    <a:srgbClr val="084265"/>
                  </a:solidFill>
                  <a:latin typeface="Arimo"/>
                  <a:ea typeface="Arimo"/>
                  <a:cs typeface="Arimo"/>
                  <a:sym typeface="Arimo"/>
                </a:rPr>
                <a:t>Raise awareness</a:t>
              </a:r>
            </a:p>
          </p:txBody>
        </p:sp>
        <p:sp>
          <p:nvSpPr>
            <p:cNvPr id="31" name="TextBox 31"/>
            <p:cNvSpPr txBox="1"/>
            <p:nvPr/>
          </p:nvSpPr>
          <p:spPr>
            <a:xfrm>
              <a:off x="15380" y="631782"/>
              <a:ext cx="5315154" cy="2274640"/>
            </a:xfrm>
            <a:prstGeom prst="rect">
              <a:avLst/>
            </a:prstGeom>
          </p:spPr>
          <p:txBody>
            <a:bodyPr wrap="square" lIns="0" tIns="0" rIns="0" bIns="0" rtlCol="0" anchor="t">
              <a:spAutoFit/>
            </a:bodyPr>
            <a:lstStyle/>
            <a:p>
              <a:pPr marL="453390" lvl="1" indent="-226695">
                <a:lnSpc>
                  <a:spcPts val="2730"/>
                </a:lnSpc>
                <a:buFont typeface="Arial"/>
                <a:buChar char="•"/>
              </a:pPr>
              <a:r>
                <a:rPr lang="en-US" sz="2100" dirty="0">
                  <a:solidFill>
                    <a:srgbClr val="000000"/>
                  </a:solidFill>
                  <a:latin typeface="Arimo"/>
                  <a:ea typeface="Arimo"/>
                  <a:cs typeface="Arimo"/>
                  <a:sym typeface="Arimo"/>
                </a:rPr>
                <a:t>Engage and encourage participation in development.</a:t>
              </a:r>
            </a:p>
            <a:p>
              <a:pPr marL="453390" lvl="1" indent="-226695">
                <a:lnSpc>
                  <a:spcPts val="2730"/>
                </a:lnSpc>
                <a:buFont typeface="Arial"/>
                <a:buChar char="•"/>
              </a:pPr>
              <a:r>
                <a:rPr lang="en-US" sz="2100" dirty="0">
                  <a:solidFill>
                    <a:srgbClr val="000000"/>
                  </a:solidFill>
                  <a:latin typeface="Arimo"/>
                  <a:ea typeface="Arimo"/>
                  <a:cs typeface="Arimo"/>
                  <a:sym typeface="Arimo"/>
                </a:rPr>
                <a:t>Increase activities, proactively reaching out to all services</a:t>
              </a:r>
            </a:p>
          </p:txBody>
        </p:sp>
      </p:grpSp>
      <p:grpSp>
        <p:nvGrpSpPr>
          <p:cNvPr id="2" name="Group 2">
            <a:extLst>
              <a:ext uri="{C183D7F6-B498-43B3-948B-1728B52AA6E4}">
                <adec:decorative xmlns:adec="http://schemas.microsoft.com/office/drawing/2017/decorative" val="1"/>
              </a:ext>
            </a:extLst>
          </p:cNvPr>
          <p:cNvGrpSpPr/>
          <p:nvPr/>
        </p:nvGrpSpPr>
        <p:grpSpPr>
          <a:xfrm rot="-5400000">
            <a:off x="5984115" y="6279666"/>
            <a:ext cx="3264665" cy="2692603"/>
            <a:chOff x="0" y="0"/>
            <a:chExt cx="566343" cy="467104"/>
          </a:xfrm>
        </p:grpSpPr>
        <p:sp>
          <p:nvSpPr>
            <p:cNvPr id="3" name="Freeform 3"/>
            <p:cNvSpPr/>
            <p:nvPr/>
          </p:nvSpPr>
          <p:spPr>
            <a:xfrm>
              <a:off x="0" y="0"/>
              <a:ext cx="566343" cy="467104"/>
            </a:xfrm>
            <a:custGeom>
              <a:avLst/>
              <a:gdLst/>
              <a:ahLst/>
              <a:cxnLst/>
              <a:rect l="l" t="t" r="r" b="b"/>
              <a:pathLst>
                <a:path w="566343" h="467104">
                  <a:moveTo>
                    <a:pt x="203200" y="0"/>
                  </a:moveTo>
                  <a:lnTo>
                    <a:pt x="566343" y="0"/>
                  </a:lnTo>
                  <a:lnTo>
                    <a:pt x="363143" y="467104"/>
                  </a:lnTo>
                  <a:lnTo>
                    <a:pt x="0" y="467104"/>
                  </a:lnTo>
                  <a:lnTo>
                    <a:pt x="203200" y="0"/>
                  </a:lnTo>
                  <a:close/>
                </a:path>
              </a:pathLst>
            </a:custGeom>
            <a:solidFill>
              <a:srgbClr val="A52774"/>
            </a:solidFill>
          </p:spPr>
          <p:txBody>
            <a:bodyPr/>
            <a:lstStyle/>
            <a:p>
              <a:endParaRPr lang="en-GB" dirty="0"/>
            </a:p>
          </p:txBody>
        </p:sp>
        <p:sp>
          <p:nvSpPr>
            <p:cNvPr id="4" name="TextBox 4"/>
            <p:cNvSpPr txBox="1"/>
            <p:nvPr/>
          </p:nvSpPr>
          <p:spPr>
            <a:xfrm>
              <a:off x="101600" y="-19050"/>
              <a:ext cx="363143" cy="486154"/>
            </a:xfrm>
            <a:prstGeom prst="rect">
              <a:avLst/>
            </a:prstGeom>
          </p:spPr>
          <p:txBody>
            <a:bodyPr lIns="50800" tIns="50800" rIns="50800" bIns="50800" rtlCol="0" anchor="ctr"/>
            <a:lstStyle/>
            <a:p>
              <a:pPr algn="ctr">
                <a:lnSpc>
                  <a:spcPts val="2339"/>
                </a:lnSpc>
              </a:pPr>
              <a:endParaRPr dirty="0"/>
            </a:p>
          </p:txBody>
        </p:sp>
      </p:grpSp>
      <p:sp>
        <p:nvSpPr>
          <p:cNvPr id="15" name="Freeform 15">
            <a:extLst>
              <a:ext uri="{C183D7F6-B498-43B3-948B-1728B52AA6E4}">
                <adec:decorative xmlns:adec="http://schemas.microsoft.com/office/drawing/2017/decorative" val="1"/>
              </a:ext>
            </a:extLst>
          </p:cNvPr>
          <p:cNvSpPr/>
          <p:nvPr/>
        </p:nvSpPr>
        <p:spPr>
          <a:xfrm>
            <a:off x="7122761" y="7189840"/>
            <a:ext cx="893338" cy="974873"/>
          </a:xfrm>
          <a:custGeom>
            <a:avLst/>
            <a:gdLst/>
            <a:ahLst/>
            <a:cxnLst/>
            <a:rect l="l" t="t" r="r" b="b"/>
            <a:pathLst>
              <a:path w="893338" h="974873">
                <a:moveTo>
                  <a:pt x="0" y="0"/>
                </a:moveTo>
                <a:lnTo>
                  <a:pt x="893338" y="0"/>
                </a:lnTo>
                <a:lnTo>
                  <a:pt x="893338" y="974873"/>
                </a:lnTo>
                <a:lnTo>
                  <a:pt x="0" y="97487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grpSp>
        <p:nvGrpSpPr>
          <p:cNvPr id="20" name="Group 20">
            <a:extLst>
              <a:ext uri="{C183D7F6-B498-43B3-948B-1728B52AA6E4}">
                <adec:decorative xmlns:adec="http://schemas.microsoft.com/office/drawing/2017/decorative" val="1"/>
              </a:ext>
            </a:extLst>
          </p:cNvPr>
          <p:cNvGrpSpPr/>
          <p:nvPr/>
        </p:nvGrpSpPr>
        <p:grpSpPr>
          <a:xfrm>
            <a:off x="12846529" y="4146974"/>
            <a:ext cx="4591557" cy="2068150"/>
            <a:chOff x="0" y="-9525"/>
            <a:chExt cx="6122075" cy="2757534"/>
          </a:xfrm>
        </p:grpSpPr>
        <p:sp>
          <p:nvSpPr>
            <p:cNvPr id="21" name="TextBox 21"/>
            <p:cNvSpPr txBox="1"/>
            <p:nvPr/>
          </p:nvSpPr>
          <p:spPr>
            <a:xfrm>
              <a:off x="0" y="-9525"/>
              <a:ext cx="6122075" cy="415881"/>
            </a:xfrm>
            <a:prstGeom prst="rect">
              <a:avLst/>
            </a:prstGeom>
          </p:spPr>
          <p:txBody>
            <a:bodyPr lIns="0" tIns="0" rIns="0" bIns="0" rtlCol="0" anchor="t">
              <a:spAutoFit/>
            </a:bodyPr>
            <a:lstStyle/>
            <a:p>
              <a:pPr algn="ctr">
                <a:lnSpc>
                  <a:spcPts val="2400"/>
                </a:lnSpc>
              </a:pPr>
              <a:r>
                <a:rPr lang="en-US" sz="2000" u="sng" dirty="0">
                  <a:solidFill>
                    <a:srgbClr val="084265"/>
                  </a:solidFill>
                  <a:latin typeface="Arimo"/>
                  <a:ea typeface="Arimo"/>
                  <a:cs typeface="Arimo"/>
                  <a:sym typeface="Arimo"/>
                </a:rPr>
                <a:t>Education</a:t>
              </a:r>
            </a:p>
          </p:txBody>
        </p:sp>
        <p:sp>
          <p:nvSpPr>
            <p:cNvPr id="22" name="TextBox 22"/>
            <p:cNvSpPr txBox="1"/>
            <p:nvPr/>
          </p:nvSpPr>
          <p:spPr>
            <a:xfrm>
              <a:off x="19899" y="558434"/>
              <a:ext cx="6102176" cy="2189575"/>
            </a:xfrm>
            <a:prstGeom prst="rect">
              <a:avLst/>
            </a:prstGeom>
          </p:spPr>
          <p:txBody>
            <a:bodyPr lIns="0" tIns="0" rIns="0" bIns="0" rtlCol="0" anchor="t">
              <a:spAutoFit/>
            </a:bodyPr>
            <a:lstStyle/>
            <a:p>
              <a:pPr marL="431801" lvl="1" indent="-215900">
                <a:lnSpc>
                  <a:spcPts val="2600"/>
                </a:lnSpc>
                <a:buFont typeface="Arial"/>
                <a:buChar char="•"/>
              </a:pPr>
              <a:r>
                <a:rPr lang="en-US" sz="2000" dirty="0">
                  <a:solidFill>
                    <a:srgbClr val="000000"/>
                  </a:solidFill>
                  <a:latin typeface="Arimo"/>
                  <a:ea typeface="Arimo"/>
                  <a:cs typeface="Arimo"/>
                  <a:sym typeface="Arimo"/>
                </a:rPr>
                <a:t>50% of staff at GPs complete ME/CFS training.</a:t>
              </a:r>
            </a:p>
            <a:p>
              <a:pPr marL="431801" lvl="1" indent="-215900" algn="l">
                <a:lnSpc>
                  <a:spcPts val="2600"/>
                </a:lnSpc>
                <a:buFont typeface="Arial"/>
                <a:buChar char="•"/>
              </a:pPr>
              <a:r>
                <a:rPr lang="en-US" sz="2000" dirty="0">
                  <a:solidFill>
                    <a:srgbClr val="000000"/>
                  </a:solidFill>
                  <a:latin typeface="Arimo"/>
                  <a:ea typeface="Arimo"/>
                  <a:cs typeface="Arimo"/>
                  <a:sym typeface="Arimo"/>
                </a:rPr>
                <a:t>1 person at each surgery for specialised training and to liaise with H4ME</a:t>
              </a:r>
            </a:p>
          </p:txBody>
        </p:sp>
      </p:grpSp>
      <p:grpSp>
        <p:nvGrpSpPr>
          <p:cNvPr id="11" name="Group 11">
            <a:extLst>
              <a:ext uri="{C183D7F6-B498-43B3-948B-1728B52AA6E4}">
                <adec:decorative xmlns:adec="http://schemas.microsoft.com/office/drawing/2017/decorative" val="1"/>
              </a:ext>
            </a:extLst>
          </p:cNvPr>
          <p:cNvGrpSpPr/>
          <p:nvPr/>
        </p:nvGrpSpPr>
        <p:grpSpPr>
          <a:xfrm rot="5400000">
            <a:off x="9039219" y="3706821"/>
            <a:ext cx="3264665" cy="2692603"/>
            <a:chOff x="0" y="0"/>
            <a:chExt cx="566343" cy="467104"/>
          </a:xfrm>
        </p:grpSpPr>
        <p:sp>
          <p:nvSpPr>
            <p:cNvPr id="12" name="Freeform 12"/>
            <p:cNvSpPr/>
            <p:nvPr/>
          </p:nvSpPr>
          <p:spPr>
            <a:xfrm>
              <a:off x="0" y="0"/>
              <a:ext cx="566343" cy="467104"/>
            </a:xfrm>
            <a:custGeom>
              <a:avLst/>
              <a:gdLst/>
              <a:ahLst/>
              <a:cxnLst/>
              <a:rect l="l" t="t" r="r" b="b"/>
              <a:pathLst>
                <a:path w="566343" h="467104">
                  <a:moveTo>
                    <a:pt x="203200" y="0"/>
                  </a:moveTo>
                  <a:lnTo>
                    <a:pt x="566343" y="0"/>
                  </a:lnTo>
                  <a:lnTo>
                    <a:pt x="363143" y="467104"/>
                  </a:lnTo>
                  <a:lnTo>
                    <a:pt x="0" y="467104"/>
                  </a:lnTo>
                  <a:lnTo>
                    <a:pt x="203200" y="0"/>
                  </a:lnTo>
                  <a:close/>
                </a:path>
              </a:pathLst>
            </a:custGeom>
            <a:solidFill>
              <a:srgbClr val="A52774"/>
            </a:solidFill>
          </p:spPr>
          <p:txBody>
            <a:bodyPr/>
            <a:lstStyle/>
            <a:p>
              <a:endParaRPr lang="en-GB" dirty="0"/>
            </a:p>
          </p:txBody>
        </p:sp>
        <p:sp>
          <p:nvSpPr>
            <p:cNvPr id="13" name="TextBox 13"/>
            <p:cNvSpPr txBox="1"/>
            <p:nvPr/>
          </p:nvSpPr>
          <p:spPr>
            <a:xfrm>
              <a:off x="101600" y="-19050"/>
              <a:ext cx="363143" cy="486154"/>
            </a:xfrm>
            <a:prstGeom prst="rect">
              <a:avLst/>
            </a:prstGeom>
          </p:spPr>
          <p:txBody>
            <a:bodyPr lIns="50800" tIns="50800" rIns="50800" bIns="50800" rtlCol="0" anchor="ctr"/>
            <a:lstStyle/>
            <a:p>
              <a:pPr algn="ctr">
                <a:lnSpc>
                  <a:spcPts val="2339"/>
                </a:lnSpc>
              </a:pPr>
              <a:endParaRPr dirty="0"/>
            </a:p>
          </p:txBody>
        </p:sp>
      </p:grpSp>
      <p:sp>
        <p:nvSpPr>
          <p:cNvPr id="16" name="Freeform 16">
            <a:extLst>
              <a:ext uri="{C183D7F6-B498-43B3-948B-1728B52AA6E4}">
                <adec:decorative xmlns:adec="http://schemas.microsoft.com/office/drawing/2017/decorative" val="1"/>
              </a:ext>
            </a:extLst>
          </p:cNvPr>
          <p:cNvSpPr/>
          <p:nvPr/>
        </p:nvSpPr>
        <p:spPr>
          <a:xfrm>
            <a:off x="10208408" y="4583522"/>
            <a:ext cx="926289" cy="939203"/>
          </a:xfrm>
          <a:custGeom>
            <a:avLst/>
            <a:gdLst/>
            <a:ahLst/>
            <a:cxnLst/>
            <a:rect l="l" t="t" r="r" b="b"/>
            <a:pathLst>
              <a:path w="926289" h="939203">
                <a:moveTo>
                  <a:pt x="0" y="0"/>
                </a:moveTo>
                <a:lnTo>
                  <a:pt x="926288" y="0"/>
                </a:lnTo>
                <a:lnTo>
                  <a:pt x="926288" y="939202"/>
                </a:lnTo>
                <a:lnTo>
                  <a:pt x="0" y="93920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grpSp>
        <p:nvGrpSpPr>
          <p:cNvPr id="23" name="Group 23">
            <a:extLst>
              <a:ext uri="{C183D7F6-B498-43B3-948B-1728B52AA6E4}">
                <adec:decorative xmlns:adec="http://schemas.microsoft.com/office/drawing/2017/decorative" val="1"/>
              </a:ext>
            </a:extLst>
          </p:cNvPr>
          <p:cNvGrpSpPr/>
          <p:nvPr/>
        </p:nvGrpSpPr>
        <p:grpSpPr>
          <a:xfrm>
            <a:off x="12846529" y="7107056"/>
            <a:ext cx="4591557" cy="2456585"/>
            <a:chOff x="0" y="-9525"/>
            <a:chExt cx="6122075" cy="3275446"/>
          </a:xfrm>
        </p:grpSpPr>
        <p:sp>
          <p:nvSpPr>
            <p:cNvPr id="24" name="TextBox 24"/>
            <p:cNvSpPr txBox="1"/>
            <p:nvPr/>
          </p:nvSpPr>
          <p:spPr>
            <a:xfrm>
              <a:off x="0" y="-9525"/>
              <a:ext cx="6122075" cy="415881"/>
            </a:xfrm>
            <a:prstGeom prst="rect">
              <a:avLst/>
            </a:prstGeom>
          </p:spPr>
          <p:txBody>
            <a:bodyPr lIns="0" tIns="0" rIns="0" bIns="0" rtlCol="0" anchor="t">
              <a:spAutoFit/>
            </a:bodyPr>
            <a:lstStyle/>
            <a:p>
              <a:pPr algn="ctr">
                <a:lnSpc>
                  <a:spcPts val="2400"/>
                </a:lnSpc>
              </a:pPr>
              <a:r>
                <a:rPr lang="en-US" sz="2000" u="sng" dirty="0">
                  <a:solidFill>
                    <a:srgbClr val="084265"/>
                  </a:solidFill>
                  <a:latin typeface="Arimo"/>
                  <a:ea typeface="Arimo"/>
                  <a:cs typeface="Arimo"/>
                  <a:sym typeface="Arimo"/>
                </a:rPr>
                <a:t>Ongoing care via GP services</a:t>
              </a:r>
            </a:p>
          </p:txBody>
        </p:sp>
        <p:sp>
          <p:nvSpPr>
            <p:cNvPr id="25" name="TextBox 25"/>
            <p:cNvSpPr txBox="1"/>
            <p:nvPr/>
          </p:nvSpPr>
          <p:spPr>
            <a:xfrm>
              <a:off x="19899" y="631781"/>
              <a:ext cx="6102176" cy="2634140"/>
            </a:xfrm>
            <a:prstGeom prst="rect">
              <a:avLst/>
            </a:prstGeom>
          </p:spPr>
          <p:txBody>
            <a:bodyPr lIns="0" tIns="0" rIns="0" bIns="0" rtlCol="0" anchor="t">
              <a:spAutoFit/>
            </a:bodyPr>
            <a:lstStyle/>
            <a:p>
              <a:pPr marL="431801" lvl="1" indent="-215900">
                <a:lnSpc>
                  <a:spcPts val="2600"/>
                </a:lnSpc>
                <a:buFont typeface="Arial"/>
                <a:buChar char="•"/>
              </a:pPr>
              <a:r>
                <a:rPr lang="en-US" sz="2000" dirty="0">
                  <a:solidFill>
                    <a:srgbClr val="000000"/>
                  </a:solidFill>
                  <a:latin typeface="Arimo"/>
                  <a:ea typeface="Arimo"/>
                  <a:cs typeface="Arimo"/>
                  <a:sym typeface="Arimo"/>
                </a:rPr>
                <a:t>Continuous service from hospital to home.</a:t>
              </a:r>
            </a:p>
            <a:p>
              <a:pPr marL="431801" lvl="1" indent="-215900" algn="l">
                <a:lnSpc>
                  <a:spcPts val="2600"/>
                </a:lnSpc>
                <a:buFont typeface="Arial"/>
                <a:buChar char="•"/>
              </a:pPr>
              <a:r>
                <a:rPr lang="en-US" sz="2000" dirty="0">
                  <a:solidFill>
                    <a:srgbClr val="000000"/>
                  </a:solidFill>
                  <a:latin typeface="Arimo"/>
                  <a:ea typeface="Arimo"/>
                  <a:cs typeface="Arimo"/>
                  <a:sym typeface="Arimo"/>
                </a:rPr>
                <a:t>Once patient discharged from specialist services care returns to GP who will manage their health and schedule annual ‘checkups’</a:t>
              </a:r>
            </a:p>
          </p:txBody>
        </p:sp>
      </p:grpSp>
      <p:grpSp>
        <p:nvGrpSpPr>
          <p:cNvPr id="8" name="Group 8">
            <a:extLst>
              <a:ext uri="{C183D7F6-B498-43B3-948B-1728B52AA6E4}">
                <adec:decorative xmlns:adec="http://schemas.microsoft.com/office/drawing/2017/decorative" val="1"/>
              </a:ext>
            </a:extLst>
          </p:cNvPr>
          <p:cNvGrpSpPr/>
          <p:nvPr/>
        </p:nvGrpSpPr>
        <p:grpSpPr>
          <a:xfrm rot="5400000">
            <a:off x="9039219" y="6279666"/>
            <a:ext cx="3264665" cy="2692603"/>
            <a:chOff x="0" y="0"/>
            <a:chExt cx="566343" cy="467104"/>
          </a:xfrm>
        </p:grpSpPr>
        <p:sp>
          <p:nvSpPr>
            <p:cNvPr id="9" name="Freeform 9"/>
            <p:cNvSpPr/>
            <p:nvPr/>
          </p:nvSpPr>
          <p:spPr>
            <a:xfrm>
              <a:off x="0" y="0"/>
              <a:ext cx="566343" cy="467104"/>
            </a:xfrm>
            <a:custGeom>
              <a:avLst/>
              <a:gdLst/>
              <a:ahLst/>
              <a:cxnLst/>
              <a:rect l="l" t="t" r="r" b="b"/>
              <a:pathLst>
                <a:path w="566343" h="467104">
                  <a:moveTo>
                    <a:pt x="363143" y="0"/>
                  </a:moveTo>
                  <a:lnTo>
                    <a:pt x="0" y="0"/>
                  </a:lnTo>
                  <a:lnTo>
                    <a:pt x="203200" y="467104"/>
                  </a:lnTo>
                  <a:lnTo>
                    <a:pt x="566343" y="467104"/>
                  </a:lnTo>
                  <a:lnTo>
                    <a:pt x="363143" y="0"/>
                  </a:lnTo>
                  <a:close/>
                </a:path>
              </a:pathLst>
            </a:custGeom>
            <a:solidFill>
              <a:srgbClr val="516AB1"/>
            </a:solidFill>
          </p:spPr>
          <p:txBody>
            <a:bodyPr/>
            <a:lstStyle/>
            <a:p>
              <a:endParaRPr lang="en-GB" dirty="0"/>
            </a:p>
          </p:txBody>
        </p:sp>
        <p:sp>
          <p:nvSpPr>
            <p:cNvPr id="10" name="TextBox 10"/>
            <p:cNvSpPr txBox="1"/>
            <p:nvPr/>
          </p:nvSpPr>
          <p:spPr>
            <a:xfrm>
              <a:off x="101600" y="-19050"/>
              <a:ext cx="363143" cy="486154"/>
            </a:xfrm>
            <a:prstGeom prst="rect">
              <a:avLst/>
            </a:prstGeom>
          </p:spPr>
          <p:txBody>
            <a:bodyPr lIns="50800" tIns="50800" rIns="50800" bIns="50800" rtlCol="0" anchor="ctr"/>
            <a:lstStyle/>
            <a:p>
              <a:pPr algn="ctr">
                <a:lnSpc>
                  <a:spcPts val="2339"/>
                </a:lnSpc>
              </a:pPr>
              <a:endParaRPr dirty="0"/>
            </a:p>
          </p:txBody>
        </p:sp>
      </p:grpSp>
      <p:sp>
        <p:nvSpPr>
          <p:cNvPr id="18" name="Freeform 18">
            <a:extLst>
              <a:ext uri="{C183D7F6-B498-43B3-948B-1728B52AA6E4}">
                <adec:decorative xmlns:adec="http://schemas.microsoft.com/office/drawing/2017/decorative" val="1"/>
              </a:ext>
            </a:extLst>
          </p:cNvPr>
          <p:cNvSpPr/>
          <p:nvPr/>
        </p:nvSpPr>
        <p:spPr>
          <a:xfrm>
            <a:off x="10159785" y="7114200"/>
            <a:ext cx="1023535" cy="1023535"/>
          </a:xfrm>
          <a:custGeom>
            <a:avLst/>
            <a:gdLst/>
            <a:ahLst/>
            <a:cxnLst/>
            <a:rect l="l" t="t" r="r" b="b"/>
            <a:pathLst>
              <a:path w="1023535" h="1023535">
                <a:moveTo>
                  <a:pt x="0" y="0"/>
                </a:moveTo>
                <a:lnTo>
                  <a:pt x="1023534" y="0"/>
                </a:lnTo>
                <a:lnTo>
                  <a:pt x="1023534" y="1023535"/>
                </a:lnTo>
                <a:lnTo>
                  <a:pt x="0" y="1023535"/>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5FD6C6D-C1AA-AE0A-91B6-4B4803313275}"/>
              </a:ext>
            </a:extLst>
          </p:cNvPr>
          <p:cNvSpPr>
            <a:spLocks noGrp="1"/>
          </p:cNvSpPr>
          <p:nvPr>
            <p:ph type="title" idx="4294967295"/>
          </p:nvPr>
        </p:nvSpPr>
        <p:spPr>
          <a:xfrm>
            <a:off x="5029200" y="468754"/>
            <a:ext cx="8229600" cy="1143000"/>
          </a:xfrm>
        </p:spPr>
        <p:txBody>
          <a:bodyPr>
            <a:normAutofit/>
          </a:bodyPr>
          <a:lstStyle/>
          <a:p>
            <a:r>
              <a:rPr lang="en-GB" sz="5400" b="1" dirty="0">
                <a:solidFill>
                  <a:schemeClr val="tx2"/>
                </a:solidFill>
                <a:latin typeface="Agrandir Narrow Bold" panose="020B0604020202020204" charset="0"/>
              </a:rPr>
              <a:t>And finally</a:t>
            </a:r>
          </a:p>
        </p:txBody>
      </p:sp>
      <p:sp>
        <p:nvSpPr>
          <p:cNvPr id="3" name="TextBox 3"/>
          <p:cNvSpPr txBox="1"/>
          <p:nvPr/>
        </p:nvSpPr>
        <p:spPr>
          <a:xfrm>
            <a:off x="1028700" y="1611754"/>
            <a:ext cx="16230600" cy="2746203"/>
          </a:xfrm>
          <a:prstGeom prst="rect">
            <a:avLst/>
          </a:prstGeom>
        </p:spPr>
        <p:txBody>
          <a:bodyPr lIns="0" tIns="0" rIns="0" bIns="0" rtlCol="0" anchor="t">
            <a:spAutoFit/>
          </a:bodyPr>
          <a:lstStyle/>
          <a:p>
            <a:pPr algn="ctr">
              <a:lnSpc>
                <a:spcPts val="2339"/>
              </a:lnSpc>
              <a:spcBef>
                <a:spcPct val="0"/>
              </a:spcBef>
            </a:pPr>
            <a:r>
              <a:rPr lang="en-US" sz="1799" dirty="0">
                <a:solidFill>
                  <a:srgbClr val="000000"/>
                </a:solidFill>
                <a:latin typeface="Arimo"/>
                <a:ea typeface="Arimo"/>
                <a:cs typeface="Arimo"/>
                <a:sym typeface="Arimo"/>
              </a:rPr>
              <a:t> </a:t>
            </a:r>
          </a:p>
          <a:p>
            <a:pPr algn="ctr">
              <a:lnSpc>
                <a:spcPts val="2339"/>
              </a:lnSpc>
              <a:spcBef>
                <a:spcPct val="0"/>
              </a:spcBef>
            </a:pPr>
            <a:r>
              <a:rPr lang="en-US" sz="1799" dirty="0">
                <a:solidFill>
                  <a:srgbClr val="000000"/>
                </a:solidFill>
                <a:latin typeface="Arimo"/>
                <a:ea typeface="Arimo"/>
                <a:cs typeface="Arimo"/>
                <a:sym typeface="Arimo"/>
              </a:rPr>
              <a:t>We look forward to continuing to work with BOB ICB to ensure that the findings of our BOB ICB pilot report are actioned and that the views obtained through our patient engagement work are incorporated into future service development. </a:t>
            </a:r>
          </a:p>
          <a:p>
            <a:pPr algn="ctr">
              <a:lnSpc>
                <a:spcPts val="2339"/>
              </a:lnSpc>
              <a:spcBef>
                <a:spcPct val="0"/>
              </a:spcBef>
            </a:pPr>
            <a:endParaRPr lang="en-US" sz="1799" dirty="0">
              <a:solidFill>
                <a:srgbClr val="000000"/>
              </a:solidFill>
              <a:latin typeface="Arimo"/>
              <a:ea typeface="Arimo"/>
              <a:cs typeface="Arimo"/>
              <a:sym typeface="Arimo"/>
            </a:endParaRPr>
          </a:p>
          <a:p>
            <a:pPr algn="ctr">
              <a:lnSpc>
                <a:spcPts val="2339"/>
              </a:lnSpc>
              <a:spcBef>
                <a:spcPct val="0"/>
              </a:spcBef>
            </a:pPr>
            <a:r>
              <a:rPr lang="en-US" sz="1799" dirty="0">
                <a:solidFill>
                  <a:srgbClr val="000000"/>
                </a:solidFill>
                <a:latin typeface="Arimo"/>
                <a:ea typeface="Arimo"/>
                <a:cs typeface="Arimo"/>
                <a:sym typeface="Arimo"/>
              </a:rPr>
              <a:t>We extend our sincere thanks to all participants in our pilot project. Your contributions and support have been invaluable, and the comprehensive information collected from both professionals and the public reflects them. </a:t>
            </a:r>
          </a:p>
          <a:p>
            <a:pPr algn="ctr">
              <a:lnSpc>
                <a:spcPts val="2339"/>
              </a:lnSpc>
              <a:spcBef>
                <a:spcPct val="0"/>
              </a:spcBef>
            </a:pPr>
            <a:r>
              <a:rPr lang="en-US" sz="1799" dirty="0">
                <a:solidFill>
                  <a:srgbClr val="000000"/>
                </a:solidFill>
                <a:latin typeface="Arimo"/>
                <a:ea typeface="Arimo"/>
                <a:cs typeface="Arimo"/>
                <a:sym typeface="Arimo"/>
              </a:rPr>
              <a:t> </a:t>
            </a:r>
          </a:p>
          <a:p>
            <a:pPr algn="ctr">
              <a:lnSpc>
                <a:spcPts val="2339"/>
              </a:lnSpc>
              <a:spcBef>
                <a:spcPct val="0"/>
              </a:spcBef>
            </a:pPr>
            <a:r>
              <a:rPr lang="en-US" sz="1799" dirty="0">
                <a:solidFill>
                  <a:srgbClr val="000000"/>
                </a:solidFill>
                <a:latin typeface="Arimo"/>
                <a:ea typeface="Arimo"/>
                <a:cs typeface="Arimo"/>
                <a:sym typeface="Arimo"/>
              </a:rPr>
              <a:t> </a:t>
            </a:r>
          </a:p>
          <a:p>
            <a:pPr algn="ctr">
              <a:lnSpc>
                <a:spcPts val="2989"/>
              </a:lnSpc>
              <a:spcBef>
                <a:spcPct val="0"/>
              </a:spcBef>
            </a:pPr>
            <a:r>
              <a:rPr lang="en-US" sz="2299" dirty="0">
                <a:solidFill>
                  <a:srgbClr val="A52774"/>
                </a:solidFill>
                <a:latin typeface="Magnolia Script"/>
                <a:ea typeface="Magnolia Script"/>
                <a:cs typeface="Magnolia Script"/>
                <a:sym typeface="Magnolia Script"/>
              </a:rPr>
              <a:t>The Healthcare team.</a:t>
            </a:r>
          </a:p>
        </p:txBody>
      </p:sp>
      <p:sp>
        <p:nvSpPr>
          <p:cNvPr id="2" name="TextBox 2"/>
          <p:cNvSpPr txBox="1"/>
          <p:nvPr/>
        </p:nvSpPr>
        <p:spPr>
          <a:xfrm>
            <a:off x="7036015" y="4624723"/>
            <a:ext cx="4215970" cy="613979"/>
          </a:xfrm>
          <a:prstGeom prst="rect">
            <a:avLst/>
          </a:prstGeom>
        </p:spPr>
        <p:txBody>
          <a:bodyPr lIns="0" tIns="0" rIns="0" bIns="0" rtlCol="0" anchor="t">
            <a:spAutoFit/>
          </a:bodyPr>
          <a:lstStyle/>
          <a:p>
            <a:pPr algn="ctr">
              <a:lnSpc>
                <a:spcPts val="2469"/>
              </a:lnSpc>
              <a:spcBef>
                <a:spcPct val="0"/>
              </a:spcBef>
            </a:pPr>
            <a:r>
              <a:rPr lang="en-US" sz="1899" b="1" dirty="0">
                <a:solidFill>
                  <a:srgbClr val="516AB1"/>
                </a:solidFill>
                <a:latin typeface="Arimo Bold"/>
                <a:ea typeface="Arimo Bold"/>
                <a:cs typeface="Arimo Bold"/>
                <a:sym typeface="Arimo Bold"/>
              </a:rPr>
              <a:t>Healthcare 4 ME</a:t>
            </a:r>
          </a:p>
          <a:p>
            <a:pPr algn="ctr">
              <a:lnSpc>
                <a:spcPts val="2469"/>
              </a:lnSpc>
              <a:spcBef>
                <a:spcPct val="0"/>
              </a:spcBef>
            </a:pPr>
            <a:r>
              <a:rPr lang="en-US" sz="1899" b="1" dirty="0">
                <a:solidFill>
                  <a:srgbClr val="516AB1"/>
                </a:solidFill>
                <a:latin typeface="Arimo Bold"/>
                <a:ea typeface="Arimo Bold"/>
                <a:cs typeface="Arimo Bold"/>
                <a:sym typeface="Arimo Bold"/>
              </a:rPr>
              <a:t>Email: health@meassociation.org.uk</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4"/>
          <p:cNvSpPr txBox="1">
            <a:spLocks noGrp="1"/>
          </p:cNvSpPr>
          <p:nvPr>
            <p:ph type="title" idx="4294967295"/>
          </p:nvPr>
        </p:nvSpPr>
        <p:spPr>
          <a:xfrm>
            <a:off x="1028700" y="592359"/>
            <a:ext cx="2857500" cy="88120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279"/>
              </a:lnSpc>
              <a:spcBef>
                <a:spcPts val="0"/>
              </a:spcBef>
              <a:spcAft>
                <a:spcPts val="0"/>
              </a:spcAft>
              <a:buClrTx/>
              <a:buSzTx/>
              <a:buFontTx/>
              <a:buNone/>
              <a:tabLst/>
              <a:defRPr/>
            </a:pPr>
            <a:r>
              <a:rPr kumimoji="0" lang="en-US" sz="5199" b="0" i="0" u="none" strike="noStrike" kern="1200" cap="none" spc="0" normalizeH="0" baseline="0" noProof="0" dirty="0">
                <a:ln>
                  <a:noFill/>
                </a:ln>
                <a:solidFill>
                  <a:srgbClr val="649CDE"/>
                </a:solidFill>
                <a:effectLst/>
                <a:uLnTx/>
                <a:uFillTx/>
                <a:latin typeface="Agrandir Narrow"/>
                <a:ea typeface="Agrandir Narrow"/>
                <a:cs typeface="Agrandir Narrow"/>
                <a:sym typeface="Agrandir Narrow"/>
              </a:rPr>
              <a:t>Contents</a:t>
            </a:r>
          </a:p>
        </p:txBody>
      </p:sp>
      <p:sp>
        <p:nvSpPr>
          <p:cNvPr id="2" name="Freeform 2">
            <a:extLst>
              <a:ext uri="{C183D7F6-B498-43B3-948B-1728B52AA6E4}">
                <adec:decorative xmlns:adec="http://schemas.microsoft.com/office/drawing/2017/decorative" val="1"/>
              </a:ext>
            </a:extLst>
          </p:cNvPr>
          <p:cNvSpPr/>
          <p:nvPr/>
        </p:nvSpPr>
        <p:spPr>
          <a:xfrm rot="5400000">
            <a:off x="-771548" y="3513289"/>
            <a:ext cx="8215085" cy="5332337"/>
          </a:xfrm>
          <a:custGeom>
            <a:avLst/>
            <a:gdLst/>
            <a:ahLst/>
            <a:cxnLst/>
            <a:rect l="l" t="t" r="r" b="b"/>
            <a:pathLst>
              <a:path w="8215085" h="5332337">
                <a:moveTo>
                  <a:pt x="0" y="0"/>
                </a:moveTo>
                <a:lnTo>
                  <a:pt x="8215086" y="0"/>
                </a:lnTo>
                <a:lnTo>
                  <a:pt x="8215086" y="5332337"/>
                </a:lnTo>
                <a:lnTo>
                  <a:pt x="0" y="533233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5" name="TextBox 5"/>
          <p:cNvSpPr txBox="1"/>
          <p:nvPr/>
        </p:nvSpPr>
        <p:spPr>
          <a:xfrm>
            <a:off x="669826" y="1957615"/>
            <a:ext cx="4346443" cy="7827091"/>
          </a:xfrm>
          <a:prstGeom prst="rect">
            <a:avLst/>
          </a:prstGeom>
        </p:spPr>
        <p:txBody>
          <a:bodyPr lIns="0" tIns="0" rIns="0" bIns="0" rtlCol="0" anchor="t">
            <a:spAutoFit/>
          </a:bodyPr>
          <a:lstStyle/>
          <a:p>
            <a:pPr marL="472130" lvl="1" indent="-236065" algn="l">
              <a:lnSpc>
                <a:spcPts val="3608"/>
              </a:lnSpc>
              <a:buFont typeface="Arial"/>
              <a:buChar char="•"/>
            </a:pPr>
            <a:r>
              <a:rPr lang="en-US" sz="2186" dirty="0">
                <a:solidFill>
                  <a:srgbClr val="041324"/>
                </a:solidFill>
                <a:latin typeface="Arimo"/>
                <a:ea typeface="Arimo"/>
                <a:cs typeface="Arimo"/>
                <a:sym typeface="Arimo"/>
              </a:rPr>
              <a:t>Introduction</a:t>
            </a:r>
          </a:p>
          <a:p>
            <a:pPr marL="472130" lvl="1" indent="-236065" algn="l">
              <a:lnSpc>
                <a:spcPts val="3608"/>
              </a:lnSpc>
              <a:buFont typeface="Arial"/>
              <a:buChar char="•"/>
            </a:pPr>
            <a:r>
              <a:rPr lang="en-US" sz="2186" dirty="0">
                <a:solidFill>
                  <a:srgbClr val="041324"/>
                </a:solidFill>
                <a:latin typeface="Arimo"/>
                <a:ea typeface="Arimo"/>
                <a:cs typeface="Arimo"/>
                <a:sym typeface="Arimo"/>
              </a:rPr>
              <a:t>Overview</a:t>
            </a:r>
          </a:p>
          <a:p>
            <a:pPr marL="472130" lvl="1" indent="-236065" algn="l">
              <a:lnSpc>
                <a:spcPts val="3608"/>
              </a:lnSpc>
              <a:buFont typeface="Arial"/>
              <a:buChar char="•"/>
            </a:pPr>
            <a:r>
              <a:rPr lang="en-US" sz="2186" dirty="0">
                <a:solidFill>
                  <a:srgbClr val="041324"/>
                </a:solidFill>
                <a:latin typeface="Arimo"/>
                <a:ea typeface="Arimo"/>
                <a:cs typeface="Arimo"/>
                <a:sym typeface="Arimo"/>
              </a:rPr>
              <a:t>AIMS</a:t>
            </a:r>
          </a:p>
          <a:p>
            <a:pPr marL="472130" lvl="1" indent="-236065" algn="l">
              <a:lnSpc>
                <a:spcPts val="3608"/>
              </a:lnSpc>
              <a:buFont typeface="Arial"/>
              <a:buChar char="•"/>
            </a:pPr>
            <a:r>
              <a:rPr lang="en-US" sz="2186" dirty="0">
                <a:solidFill>
                  <a:srgbClr val="041324"/>
                </a:solidFill>
                <a:latin typeface="Arimo"/>
                <a:ea typeface="Arimo"/>
                <a:cs typeface="Arimo"/>
                <a:sym typeface="Arimo"/>
              </a:rPr>
              <a:t>Key findings</a:t>
            </a:r>
          </a:p>
          <a:p>
            <a:pPr marL="472130" lvl="1" indent="-236065" algn="l">
              <a:lnSpc>
                <a:spcPts val="3608"/>
              </a:lnSpc>
              <a:buFont typeface="Arial"/>
              <a:buChar char="•"/>
            </a:pPr>
            <a:r>
              <a:rPr lang="en-US" sz="2186" dirty="0">
                <a:solidFill>
                  <a:srgbClr val="041324"/>
                </a:solidFill>
                <a:latin typeface="Arimo"/>
                <a:ea typeface="Arimo"/>
                <a:cs typeface="Arimo"/>
                <a:sym typeface="Arimo"/>
              </a:rPr>
              <a:t>Services/ Involvement of others</a:t>
            </a:r>
          </a:p>
          <a:p>
            <a:pPr marL="472130" lvl="1" indent="-236065" algn="l">
              <a:lnSpc>
                <a:spcPts val="3608"/>
              </a:lnSpc>
              <a:buFont typeface="Arial"/>
              <a:buChar char="•"/>
            </a:pPr>
            <a:r>
              <a:rPr lang="en-US" sz="2186" dirty="0">
                <a:solidFill>
                  <a:srgbClr val="041324"/>
                </a:solidFill>
                <a:latin typeface="Arimo"/>
                <a:ea typeface="Arimo"/>
                <a:cs typeface="Arimo"/>
                <a:sym typeface="Arimo"/>
              </a:rPr>
              <a:t>Annual Highlights</a:t>
            </a:r>
          </a:p>
          <a:p>
            <a:pPr marL="472130" lvl="1" indent="-236065" algn="l">
              <a:lnSpc>
                <a:spcPts val="3608"/>
              </a:lnSpc>
              <a:buFont typeface="Arial"/>
              <a:buChar char="•"/>
            </a:pPr>
            <a:r>
              <a:rPr lang="en-US" sz="2186" dirty="0">
                <a:solidFill>
                  <a:srgbClr val="041324"/>
                </a:solidFill>
                <a:latin typeface="Arimo"/>
                <a:ea typeface="Arimo"/>
                <a:cs typeface="Arimo"/>
                <a:sym typeface="Arimo"/>
              </a:rPr>
              <a:t>Actions and Impact</a:t>
            </a:r>
          </a:p>
          <a:p>
            <a:pPr marL="472130" lvl="1" indent="-236065" algn="l">
              <a:lnSpc>
                <a:spcPts val="3608"/>
              </a:lnSpc>
              <a:buFont typeface="Arial"/>
              <a:buChar char="•"/>
            </a:pPr>
            <a:r>
              <a:rPr lang="en-US" sz="2186" dirty="0">
                <a:solidFill>
                  <a:srgbClr val="041324"/>
                </a:solidFill>
                <a:latin typeface="Arimo"/>
                <a:ea typeface="Arimo"/>
                <a:cs typeface="Arimo"/>
                <a:sym typeface="Arimo"/>
              </a:rPr>
              <a:t>SNOMED</a:t>
            </a:r>
          </a:p>
          <a:p>
            <a:pPr marL="472130" lvl="1" indent="-236065" algn="l">
              <a:lnSpc>
                <a:spcPts val="3608"/>
              </a:lnSpc>
              <a:buFont typeface="Arial"/>
              <a:buChar char="•"/>
            </a:pPr>
            <a:r>
              <a:rPr lang="en-US" sz="2186" dirty="0">
                <a:solidFill>
                  <a:srgbClr val="041324"/>
                </a:solidFill>
                <a:latin typeface="Arimo"/>
                <a:ea typeface="Arimo"/>
                <a:cs typeface="Arimo"/>
                <a:sym typeface="Arimo"/>
              </a:rPr>
              <a:t>Education</a:t>
            </a:r>
          </a:p>
          <a:p>
            <a:pPr marL="472130" lvl="1" indent="-236065" algn="l">
              <a:lnSpc>
                <a:spcPts val="3608"/>
              </a:lnSpc>
              <a:buFont typeface="Arial"/>
              <a:buChar char="•"/>
            </a:pPr>
            <a:r>
              <a:rPr lang="en-US" sz="2186" dirty="0">
                <a:solidFill>
                  <a:srgbClr val="041324"/>
                </a:solidFill>
                <a:latin typeface="Arimo"/>
                <a:ea typeface="Arimo"/>
                <a:cs typeface="Arimo"/>
                <a:sym typeface="Arimo"/>
              </a:rPr>
              <a:t>Social Care</a:t>
            </a:r>
          </a:p>
          <a:p>
            <a:pPr marL="472130" lvl="1" indent="-236065" algn="l">
              <a:lnSpc>
                <a:spcPts val="3608"/>
              </a:lnSpc>
              <a:buFont typeface="Arial"/>
              <a:buChar char="•"/>
            </a:pPr>
            <a:r>
              <a:rPr lang="en-US" sz="2186" dirty="0">
                <a:solidFill>
                  <a:srgbClr val="041324"/>
                </a:solidFill>
                <a:latin typeface="Arimo"/>
                <a:ea typeface="Arimo"/>
                <a:cs typeface="Arimo"/>
                <a:sym typeface="Arimo"/>
              </a:rPr>
              <a:t>Working Group </a:t>
            </a:r>
          </a:p>
          <a:p>
            <a:pPr marL="472130" lvl="1" indent="-236065" algn="l">
              <a:lnSpc>
                <a:spcPts val="3608"/>
              </a:lnSpc>
              <a:buFont typeface="Arial"/>
              <a:buChar char="•"/>
            </a:pPr>
            <a:r>
              <a:rPr lang="en-US" sz="2186" dirty="0">
                <a:solidFill>
                  <a:srgbClr val="041324"/>
                </a:solidFill>
                <a:latin typeface="Arimo"/>
                <a:ea typeface="Arimo"/>
                <a:cs typeface="Arimo"/>
                <a:sym typeface="Arimo"/>
              </a:rPr>
              <a:t>Working time analytics</a:t>
            </a:r>
          </a:p>
          <a:p>
            <a:pPr marL="472130" lvl="1" indent="-236065" algn="l">
              <a:lnSpc>
                <a:spcPts val="3608"/>
              </a:lnSpc>
              <a:buFont typeface="Arial"/>
              <a:buChar char="•"/>
            </a:pPr>
            <a:r>
              <a:rPr lang="en-US" sz="2186" dirty="0">
                <a:solidFill>
                  <a:srgbClr val="041324"/>
                </a:solidFill>
                <a:latin typeface="Arimo"/>
                <a:ea typeface="Arimo"/>
                <a:cs typeface="Arimo"/>
                <a:sym typeface="Arimo"/>
              </a:rPr>
              <a:t>Sustainability and funding </a:t>
            </a:r>
          </a:p>
          <a:p>
            <a:pPr marL="472130" lvl="1" indent="-236065" algn="l">
              <a:lnSpc>
                <a:spcPts val="3608"/>
              </a:lnSpc>
              <a:buFont typeface="Arial"/>
              <a:buChar char="•"/>
            </a:pPr>
            <a:r>
              <a:rPr lang="en-US" sz="2186" dirty="0">
                <a:solidFill>
                  <a:srgbClr val="041324"/>
                </a:solidFill>
                <a:latin typeface="Arimo"/>
                <a:ea typeface="Arimo"/>
                <a:cs typeface="Arimo"/>
                <a:sym typeface="Arimo"/>
              </a:rPr>
              <a:t>Challenges</a:t>
            </a:r>
          </a:p>
          <a:p>
            <a:pPr marL="472130" lvl="1" indent="-236065" algn="l">
              <a:lnSpc>
                <a:spcPts val="3608"/>
              </a:lnSpc>
              <a:buFont typeface="Arial"/>
              <a:buChar char="•"/>
            </a:pPr>
            <a:r>
              <a:rPr lang="en-US" sz="2186" dirty="0">
                <a:solidFill>
                  <a:srgbClr val="041324"/>
                </a:solidFill>
                <a:latin typeface="Arimo"/>
                <a:ea typeface="Arimo"/>
                <a:cs typeface="Arimo"/>
                <a:sym typeface="Arimo"/>
              </a:rPr>
              <a:t>Feedback reviews</a:t>
            </a:r>
          </a:p>
          <a:p>
            <a:pPr marL="472130" lvl="1" indent="-236065" algn="l">
              <a:lnSpc>
                <a:spcPts val="3608"/>
              </a:lnSpc>
              <a:buFont typeface="Arial"/>
              <a:buChar char="•"/>
            </a:pPr>
            <a:r>
              <a:rPr lang="en-US" sz="2186" dirty="0">
                <a:solidFill>
                  <a:srgbClr val="041324"/>
                </a:solidFill>
                <a:latin typeface="Arimo"/>
                <a:ea typeface="Arimo"/>
                <a:cs typeface="Arimo"/>
                <a:sym typeface="Arimo"/>
              </a:rPr>
              <a:t>Next steps</a:t>
            </a:r>
          </a:p>
          <a:p>
            <a:pPr algn="l">
              <a:lnSpc>
                <a:spcPts val="4268"/>
              </a:lnSpc>
            </a:pPr>
            <a:endParaRPr lang="en-US" sz="2186" dirty="0">
              <a:solidFill>
                <a:srgbClr val="041324"/>
              </a:solidFill>
              <a:latin typeface="Arimo"/>
              <a:ea typeface="Arimo"/>
              <a:cs typeface="Arimo"/>
              <a:sym typeface="Arimo"/>
            </a:endParaRPr>
          </a:p>
        </p:txBody>
      </p:sp>
      <p:sp>
        <p:nvSpPr>
          <p:cNvPr id="3" name="Freeform 3" descr="Two hands clasping, one appearing older and wrinkled, the other smoother, suggesting a moment of comfort or care."/>
          <p:cNvSpPr/>
          <p:nvPr/>
        </p:nvSpPr>
        <p:spPr>
          <a:xfrm>
            <a:off x="5954812" y="0"/>
            <a:ext cx="12333188" cy="10287000"/>
          </a:xfrm>
          <a:custGeom>
            <a:avLst/>
            <a:gdLst/>
            <a:ahLst/>
            <a:cxnLst/>
            <a:rect l="l" t="t" r="r" b="b"/>
            <a:pathLst>
              <a:path w="12333188" h="10287000">
                <a:moveTo>
                  <a:pt x="0" y="0"/>
                </a:moveTo>
                <a:lnTo>
                  <a:pt x="12333188" y="0"/>
                </a:lnTo>
                <a:lnTo>
                  <a:pt x="12333188" y="10287000"/>
                </a:lnTo>
                <a:lnTo>
                  <a:pt x="0" y="10287000"/>
                </a:lnTo>
                <a:lnTo>
                  <a:pt x="0" y="0"/>
                </a:lnTo>
                <a:close/>
              </a:path>
            </a:pathLst>
          </a:custGeom>
          <a:blipFill>
            <a:blip r:embed="rId4"/>
            <a:stretch>
              <a:fillRect l="-12500" r="-12500"/>
            </a:stretch>
          </a:blipFill>
        </p:spPr>
        <p:txBody>
          <a:bodyPr/>
          <a:lstStyle/>
          <a:p>
            <a:endParaRPr lang="en-GB"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250" r="-6250"/>
            </a:stretch>
          </a:blipFill>
        </p:spPr>
        <p:txBody>
          <a:bodyPr/>
          <a:lstStyle/>
          <a:p>
            <a:endParaRPr lang="en-GB" dirty="0"/>
          </a:p>
        </p:txBody>
      </p:sp>
      <p:sp>
        <p:nvSpPr>
          <p:cNvPr id="15" name="TextBox 15"/>
          <p:cNvSpPr txBox="1">
            <a:spLocks noGrp="1"/>
          </p:cNvSpPr>
          <p:nvPr>
            <p:ph type="title" idx="4294967295"/>
          </p:nvPr>
        </p:nvSpPr>
        <p:spPr>
          <a:xfrm>
            <a:off x="1375956" y="737893"/>
            <a:ext cx="16117500" cy="230765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6131"/>
              </a:lnSpc>
              <a:spcBef>
                <a:spcPts val="0"/>
              </a:spcBef>
              <a:spcAft>
                <a:spcPts val="0"/>
              </a:spcAft>
              <a:buClrTx/>
              <a:buSzTx/>
              <a:buFontTx/>
              <a:buNone/>
              <a:tabLst/>
              <a:defRPr/>
            </a:pPr>
            <a:r>
              <a:rPr kumimoji="0" lang="en-US" sz="11522" b="1" i="0" u="none" strike="noStrike" kern="1200" cap="none" spc="0" normalizeH="0" baseline="0" noProof="0" dirty="0">
                <a:ln>
                  <a:noFill/>
                </a:ln>
                <a:solidFill>
                  <a:srgbClr val="BCD8F2"/>
                </a:solidFill>
                <a:effectLst/>
                <a:uLnTx/>
                <a:uFillTx/>
                <a:latin typeface="Agrandir Narrow Bold"/>
                <a:ea typeface="Agrandir Narrow Bold"/>
                <a:cs typeface="Agrandir Narrow Bold"/>
                <a:sym typeface="Agrandir Narrow Bold"/>
              </a:rPr>
              <a:t>INTRODUCTION</a:t>
            </a:r>
          </a:p>
        </p:txBody>
      </p:sp>
      <p:sp>
        <p:nvSpPr>
          <p:cNvPr id="16" name="TextBox 16"/>
          <p:cNvSpPr txBox="1"/>
          <p:nvPr/>
        </p:nvSpPr>
        <p:spPr>
          <a:xfrm>
            <a:off x="723958" y="4390176"/>
            <a:ext cx="6221442" cy="5855129"/>
          </a:xfrm>
          <a:prstGeom prst="rect">
            <a:avLst/>
          </a:prstGeom>
        </p:spPr>
        <p:txBody>
          <a:bodyPr lIns="0" tIns="0" rIns="0" bIns="0" rtlCol="0" anchor="t">
            <a:spAutoFit/>
          </a:bodyPr>
          <a:lstStyle/>
          <a:p>
            <a:pPr algn="l">
              <a:lnSpc>
                <a:spcPts val="2659"/>
              </a:lnSpc>
            </a:pPr>
            <a:r>
              <a:rPr lang="en-US" sz="1899" dirty="0">
                <a:solidFill>
                  <a:srgbClr val="BCD8F2"/>
                </a:solidFill>
                <a:latin typeface="Arimo"/>
                <a:ea typeface="Arimo"/>
                <a:cs typeface="Arimo"/>
                <a:sym typeface="Arimo"/>
              </a:rPr>
              <a:t>This report presents the findings of the 2025 Health and Social Care pilot project conducted by the Healthcare Team.</a:t>
            </a:r>
          </a:p>
          <a:p>
            <a:pPr algn="l">
              <a:lnSpc>
                <a:spcPts val="2659"/>
              </a:lnSpc>
            </a:pPr>
            <a:endParaRPr lang="en-US" sz="1899" dirty="0">
              <a:solidFill>
                <a:srgbClr val="BCD8F2"/>
              </a:solidFill>
              <a:latin typeface="Arimo"/>
              <a:ea typeface="Arimo"/>
              <a:cs typeface="Arimo"/>
              <a:sym typeface="Arimo"/>
            </a:endParaRPr>
          </a:p>
          <a:p>
            <a:pPr algn="l">
              <a:lnSpc>
                <a:spcPts val="2659"/>
              </a:lnSpc>
            </a:pPr>
            <a:r>
              <a:rPr lang="en-US" sz="1899" dirty="0">
                <a:solidFill>
                  <a:srgbClr val="BCD8F2"/>
                </a:solidFill>
                <a:latin typeface="Arimo"/>
                <a:ea typeface="Arimo"/>
                <a:cs typeface="Arimo"/>
                <a:sym typeface="Arimo"/>
              </a:rPr>
              <a:t>The primary objective of the project was to evaluate the services available for Myalgic Encephalomyelitis/Chronic Fatigue Syndrome (ME/CFS) and Long Covid. </a:t>
            </a:r>
          </a:p>
          <a:p>
            <a:pPr algn="l">
              <a:lnSpc>
                <a:spcPts val="2659"/>
              </a:lnSpc>
            </a:pPr>
            <a:endParaRPr lang="en-US" sz="1899" dirty="0">
              <a:solidFill>
                <a:srgbClr val="BCD8F2"/>
              </a:solidFill>
              <a:latin typeface="Arimo"/>
              <a:ea typeface="Arimo"/>
              <a:cs typeface="Arimo"/>
              <a:sym typeface="Arimo"/>
            </a:endParaRPr>
          </a:p>
          <a:p>
            <a:pPr algn="l">
              <a:lnSpc>
                <a:spcPts val="2659"/>
              </a:lnSpc>
            </a:pPr>
            <a:r>
              <a:rPr lang="en-US" sz="1899" dirty="0">
                <a:solidFill>
                  <a:srgbClr val="BCD8F2"/>
                </a:solidFill>
                <a:latin typeface="Arimo"/>
                <a:ea typeface="Arimo"/>
                <a:cs typeface="Arimo"/>
                <a:sym typeface="Arimo"/>
              </a:rPr>
              <a:t>The aim is to demonstrate how these findings can inform policy changes, thereby influencing strategies to enhance service provision and understanding. </a:t>
            </a:r>
          </a:p>
          <a:p>
            <a:pPr algn="l">
              <a:lnSpc>
                <a:spcPts val="2659"/>
              </a:lnSpc>
            </a:pPr>
            <a:endParaRPr lang="en-US" sz="1899" dirty="0">
              <a:solidFill>
                <a:srgbClr val="BCD8F2"/>
              </a:solidFill>
              <a:latin typeface="Arimo"/>
              <a:ea typeface="Arimo"/>
              <a:cs typeface="Arimo"/>
              <a:sym typeface="Arimo"/>
            </a:endParaRPr>
          </a:p>
          <a:p>
            <a:pPr algn="l">
              <a:lnSpc>
                <a:spcPts val="2659"/>
              </a:lnSpc>
            </a:pPr>
            <a:r>
              <a:rPr lang="en-US" sz="1899" dirty="0">
                <a:solidFill>
                  <a:srgbClr val="BCD8F2"/>
                </a:solidFill>
                <a:latin typeface="Arimo"/>
                <a:ea typeface="Arimo"/>
                <a:cs typeface="Arimo"/>
                <a:sym typeface="Arimo"/>
              </a:rPr>
              <a:t> The area we selected for the pilot was extensive, encompassing just under two million people.</a:t>
            </a:r>
          </a:p>
          <a:p>
            <a:pPr algn="l">
              <a:lnSpc>
                <a:spcPts val="2659"/>
              </a:lnSpc>
            </a:pPr>
            <a:endParaRPr lang="en-US" sz="1899" dirty="0">
              <a:solidFill>
                <a:srgbClr val="BCD8F2"/>
              </a:solidFill>
              <a:latin typeface="Arimo"/>
              <a:ea typeface="Arimo"/>
              <a:cs typeface="Arimo"/>
              <a:sym typeface="Arimo"/>
            </a:endParaRPr>
          </a:p>
          <a:p>
            <a:pPr algn="l">
              <a:lnSpc>
                <a:spcPts val="2659"/>
              </a:lnSpc>
            </a:pPr>
            <a:endParaRPr lang="en-US" sz="1899" dirty="0">
              <a:solidFill>
                <a:srgbClr val="BCD8F2"/>
              </a:solidFill>
              <a:latin typeface="Arimo"/>
              <a:ea typeface="Arimo"/>
              <a:cs typeface="Arimo"/>
              <a:sym typeface="Arimo"/>
            </a:endParaRPr>
          </a:p>
          <a:p>
            <a:pPr algn="l">
              <a:lnSpc>
                <a:spcPts val="2659"/>
              </a:lnSpc>
            </a:pPr>
            <a:endParaRPr lang="en-US" sz="1899" dirty="0">
              <a:solidFill>
                <a:srgbClr val="BCD8F2"/>
              </a:solidFill>
              <a:latin typeface="Arimo"/>
              <a:ea typeface="Arimo"/>
              <a:cs typeface="Arimo"/>
              <a:sym typeface="Arimo"/>
            </a:endParaRPr>
          </a:p>
        </p:txBody>
      </p:sp>
      <p:grpSp>
        <p:nvGrpSpPr>
          <p:cNvPr id="3" name="Group 3">
            <a:extLst>
              <a:ext uri="{C183D7F6-B498-43B3-948B-1728B52AA6E4}">
                <adec:decorative xmlns:adec="http://schemas.microsoft.com/office/drawing/2017/decorative" val="1"/>
              </a:ext>
            </a:extLst>
          </p:cNvPr>
          <p:cNvGrpSpPr/>
          <p:nvPr/>
        </p:nvGrpSpPr>
        <p:grpSpPr>
          <a:xfrm>
            <a:off x="7278775" y="4328379"/>
            <a:ext cx="3563700" cy="5459559"/>
            <a:chOff x="0" y="0"/>
            <a:chExt cx="938588" cy="1437909"/>
          </a:xfrm>
        </p:grpSpPr>
        <p:sp>
          <p:nvSpPr>
            <p:cNvPr id="4" name="Freeform 4" descr="an overview of the reason for the annual report. The text explains interactions between the team and other health care professionals."/>
            <p:cNvSpPr/>
            <p:nvPr/>
          </p:nvSpPr>
          <p:spPr>
            <a:xfrm>
              <a:off x="0" y="0"/>
              <a:ext cx="938588" cy="1437909"/>
            </a:xfrm>
            <a:custGeom>
              <a:avLst/>
              <a:gdLst/>
              <a:ahLst/>
              <a:cxnLst/>
              <a:rect l="l" t="t" r="r" b="b"/>
              <a:pathLst>
                <a:path w="938588" h="1437909">
                  <a:moveTo>
                    <a:pt x="0" y="0"/>
                  </a:moveTo>
                  <a:lnTo>
                    <a:pt x="938588" y="0"/>
                  </a:lnTo>
                  <a:lnTo>
                    <a:pt x="938588" y="1437909"/>
                  </a:lnTo>
                  <a:lnTo>
                    <a:pt x="0" y="1437909"/>
                  </a:lnTo>
                  <a:close/>
                </a:path>
              </a:pathLst>
            </a:custGeom>
            <a:solidFill>
              <a:srgbClr val="FFFFFF"/>
            </a:solidFill>
          </p:spPr>
          <p:txBody>
            <a:bodyPr/>
            <a:lstStyle/>
            <a:p>
              <a:endParaRPr lang="en-GB" dirty="0"/>
            </a:p>
          </p:txBody>
        </p:sp>
        <p:sp>
          <p:nvSpPr>
            <p:cNvPr id="5" name="TextBox 5"/>
            <p:cNvSpPr txBox="1"/>
            <p:nvPr/>
          </p:nvSpPr>
          <p:spPr>
            <a:xfrm>
              <a:off x="0" y="-38100"/>
              <a:ext cx="938588" cy="1476009"/>
            </a:xfrm>
            <a:prstGeom prst="rect">
              <a:avLst/>
            </a:prstGeom>
          </p:spPr>
          <p:txBody>
            <a:bodyPr lIns="50800" tIns="50800" rIns="50800" bIns="50800" rtlCol="0" anchor="ctr"/>
            <a:lstStyle/>
            <a:p>
              <a:pPr algn="ctr">
                <a:lnSpc>
                  <a:spcPts val="2659"/>
                </a:lnSpc>
                <a:spcBef>
                  <a:spcPct val="0"/>
                </a:spcBef>
              </a:pPr>
              <a:endParaRPr dirty="0"/>
            </a:p>
          </p:txBody>
        </p:sp>
      </p:grpSp>
      <p:sp>
        <p:nvSpPr>
          <p:cNvPr id="14" name="Freeform 14" descr="The picture shows 2 speech quotes."/>
          <p:cNvSpPr/>
          <p:nvPr/>
        </p:nvSpPr>
        <p:spPr>
          <a:xfrm>
            <a:off x="8461251" y="4774196"/>
            <a:ext cx="973455" cy="738609"/>
          </a:xfrm>
          <a:custGeom>
            <a:avLst/>
            <a:gdLst/>
            <a:ahLst/>
            <a:cxnLst/>
            <a:rect l="l" t="t" r="r" b="b"/>
            <a:pathLst>
              <a:path w="973455" h="738609">
                <a:moveTo>
                  <a:pt x="0" y="0"/>
                </a:moveTo>
                <a:lnTo>
                  <a:pt x="973455" y="0"/>
                </a:lnTo>
                <a:lnTo>
                  <a:pt x="973455" y="738608"/>
                </a:lnTo>
                <a:lnTo>
                  <a:pt x="0" y="7386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7" name="TextBox 17"/>
          <p:cNvSpPr txBox="1"/>
          <p:nvPr/>
        </p:nvSpPr>
        <p:spPr>
          <a:xfrm>
            <a:off x="7480172" y="5838010"/>
            <a:ext cx="2905103" cy="3843880"/>
          </a:xfrm>
          <a:prstGeom prst="rect">
            <a:avLst/>
          </a:prstGeom>
        </p:spPr>
        <p:txBody>
          <a:bodyPr lIns="0" tIns="0" rIns="0" bIns="0" rtlCol="0" anchor="t">
            <a:spAutoFit/>
          </a:bodyPr>
          <a:lstStyle/>
          <a:p>
            <a:pPr algn="ctr">
              <a:lnSpc>
                <a:spcPts val="2379"/>
              </a:lnSpc>
            </a:pPr>
            <a:r>
              <a:rPr lang="en-US" sz="1699" dirty="0">
                <a:solidFill>
                  <a:srgbClr val="010914"/>
                </a:solidFill>
                <a:latin typeface="Arimo"/>
                <a:ea typeface="Arimo"/>
                <a:cs typeface="Arimo"/>
                <a:sym typeface="Arimo"/>
              </a:rPr>
              <a:t>We have engaged meaningfully with stakeholders, including healthcare professionals, the NHS, patients, MPs, social care services, and caregivers.</a:t>
            </a:r>
          </a:p>
          <a:p>
            <a:pPr algn="ctr">
              <a:lnSpc>
                <a:spcPts val="2379"/>
              </a:lnSpc>
            </a:pPr>
            <a:endParaRPr lang="en-US" sz="1699" dirty="0">
              <a:solidFill>
                <a:srgbClr val="010914"/>
              </a:solidFill>
              <a:latin typeface="Arimo"/>
              <a:ea typeface="Arimo"/>
              <a:cs typeface="Arimo"/>
              <a:sym typeface="Arimo"/>
            </a:endParaRPr>
          </a:p>
          <a:p>
            <a:pPr algn="ctr">
              <a:lnSpc>
                <a:spcPts val="2379"/>
              </a:lnSpc>
            </a:pPr>
            <a:r>
              <a:rPr lang="en-US" sz="1699" dirty="0">
                <a:solidFill>
                  <a:srgbClr val="010914"/>
                </a:solidFill>
                <a:latin typeface="Arimo"/>
                <a:ea typeface="Arimo"/>
                <a:cs typeface="Arimo"/>
                <a:sym typeface="Arimo"/>
              </a:rPr>
              <a:t>Significant barriers persist, including limited clinic availability and prolonged waiting lists that can extend up to 2 years.  </a:t>
            </a:r>
          </a:p>
          <a:p>
            <a:pPr algn="ctr">
              <a:lnSpc>
                <a:spcPts val="2379"/>
              </a:lnSpc>
            </a:pPr>
            <a:endParaRPr lang="en-US" sz="1699" dirty="0">
              <a:solidFill>
                <a:srgbClr val="010914"/>
              </a:solidFill>
              <a:latin typeface="Arimo"/>
              <a:ea typeface="Arimo"/>
              <a:cs typeface="Arimo"/>
              <a:sym typeface="Arimo"/>
            </a:endParaRPr>
          </a:p>
        </p:txBody>
      </p:sp>
      <p:grpSp>
        <p:nvGrpSpPr>
          <p:cNvPr id="6" name="Group 6">
            <a:extLst>
              <a:ext uri="{C183D7F6-B498-43B3-948B-1728B52AA6E4}">
                <adec:decorative xmlns:adec="http://schemas.microsoft.com/office/drawing/2017/decorative" val="1"/>
              </a:ext>
            </a:extLst>
          </p:cNvPr>
          <p:cNvGrpSpPr/>
          <p:nvPr/>
        </p:nvGrpSpPr>
        <p:grpSpPr>
          <a:xfrm>
            <a:off x="10985350" y="4328379"/>
            <a:ext cx="3572792" cy="5459559"/>
            <a:chOff x="0" y="0"/>
            <a:chExt cx="940982" cy="1437909"/>
          </a:xfrm>
        </p:grpSpPr>
        <p:sp>
          <p:nvSpPr>
            <p:cNvPr id="7" name="Freeform 7"/>
            <p:cNvSpPr/>
            <p:nvPr/>
          </p:nvSpPr>
          <p:spPr>
            <a:xfrm>
              <a:off x="0" y="0"/>
              <a:ext cx="940982" cy="1437909"/>
            </a:xfrm>
            <a:custGeom>
              <a:avLst/>
              <a:gdLst/>
              <a:ahLst/>
              <a:cxnLst/>
              <a:rect l="l" t="t" r="r" b="b"/>
              <a:pathLst>
                <a:path w="940982" h="1437909">
                  <a:moveTo>
                    <a:pt x="0" y="0"/>
                  </a:moveTo>
                  <a:lnTo>
                    <a:pt x="940982" y="0"/>
                  </a:lnTo>
                  <a:lnTo>
                    <a:pt x="940982" y="1437909"/>
                  </a:lnTo>
                  <a:lnTo>
                    <a:pt x="0" y="1437909"/>
                  </a:lnTo>
                  <a:close/>
                </a:path>
              </a:pathLst>
            </a:custGeom>
            <a:solidFill>
              <a:srgbClr val="FFFFFF"/>
            </a:solidFill>
          </p:spPr>
          <p:txBody>
            <a:bodyPr/>
            <a:lstStyle/>
            <a:p>
              <a:endParaRPr lang="en-GB" dirty="0"/>
            </a:p>
          </p:txBody>
        </p:sp>
        <p:sp>
          <p:nvSpPr>
            <p:cNvPr id="8" name="TextBox 8"/>
            <p:cNvSpPr txBox="1"/>
            <p:nvPr/>
          </p:nvSpPr>
          <p:spPr>
            <a:xfrm>
              <a:off x="0" y="-38100"/>
              <a:ext cx="940982" cy="1476009"/>
            </a:xfrm>
            <a:prstGeom prst="rect">
              <a:avLst/>
            </a:prstGeom>
          </p:spPr>
          <p:txBody>
            <a:bodyPr lIns="50800" tIns="50800" rIns="50800" bIns="50800" rtlCol="0" anchor="ctr"/>
            <a:lstStyle/>
            <a:p>
              <a:pPr algn="ctr">
                <a:lnSpc>
                  <a:spcPts val="2659"/>
                </a:lnSpc>
                <a:spcBef>
                  <a:spcPct val="0"/>
                </a:spcBef>
              </a:pPr>
              <a:endParaRPr dirty="0"/>
            </a:p>
          </p:txBody>
        </p:sp>
      </p:grpSp>
      <p:sp>
        <p:nvSpPr>
          <p:cNvPr id="12" name="Freeform 12" descr="A bar graph with an upward trending line superimposed, indicating growth."/>
          <p:cNvSpPr/>
          <p:nvPr/>
        </p:nvSpPr>
        <p:spPr>
          <a:xfrm>
            <a:off x="12293228" y="4611604"/>
            <a:ext cx="951611" cy="1063793"/>
          </a:xfrm>
          <a:custGeom>
            <a:avLst/>
            <a:gdLst/>
            <a:ahLst/>
            <a:cxnLst/>
            <a:rect l="l" t="t" r="r" b="b"/>
            <a:pathLst>
              <a:path w="951611" h="1063793">
                <a:moveTo>
                  <a:pt x="0" y="0"/>
                </a:moveTo>
                <a:lnTo>
                  <a:pt x="951611" y="0"/>
                </a:lnTo>
                <a:lnTo>
                  <a:pt x="951611" y="1063792"/>
                </a:lnTo>
                <a:lnTo>
                  <a:pt x="0" y="1063792"/>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8" name="TextBox 18"/>
          <p:cNvSpPr txBox="1"/>
          <p:nvPr/>
        </p:nvSpPr>
        <p:spPr>
          <a:xfrm>
            <a:off x="11179235" y="5838010"/>
            <a:ext cx="3179598" cy="3843880"/>
          </a:xfrm>
          <a:prstGeom prst="rect">
            <a:avLst/>
          </a:prstGeom>
        </p:spPr>
        <p:txBody>
          <a:bodyPr lIns="0" tIns="0" rIns="0" bIns="0" rtlCol="0" anchor="t">
            <a:spAutoFit/>
          </a:bodyPr>
          <a:lstStyle/>
          <a:p>
            <a:pPr algn="ctr">
              <a:lnSpc>
                <a:spcPts val="2380"/>
              </a:lnSpc>
            </a:pPr>
            <a:r>
              <a:rPr lang="en-US" sz="1700" dirty="0">
                <a:solidFill>
                  <a:srgbClr val="010914"/>
                </a:solidFill>
                <a:latin typeface="Arimo"/>
                <a:ea typeface="Arimo"/>
                <a:cs typeface="Arimo"/>
                <a:sym typeface="Arimo"/>
              </a:rPr>
              <a:t>One of our main challenges was convincing local healthcare leaders of the urgent need for better services and funding, both to enhance existing provision and establish new services. </a:t>
            </a:r>
          </a:p>
          <a:p>
            <a:pPr algn="ctr">
              <a:lnSpc>
                <a:spcPts val="2380"/>
              </a:lnSpc>
            </a:pPr>
            <a:endParaRPr lang="en-US" sz="1700" dirty="0">
              <a:solidFill>
                <a:srgbClr val="010914"/>
              </a:solidFill>
              <a:latin typeface="Arimo"/>
              <a:ea typeface="Arimo"/>
              <a:cs typeface="Arimo"/>
              <a:sym typeface="Arimo"/>
            </a:endParaRPr>
          </a:p>
          <a:p>
            <a:pPr algn="ctr">
              <a:lnSpc>
                <a:spcPts val="2380"/>
              </a:lnSpc>
            </a:pPr>
            <a:r>
              <a:rPr lang="en-US" sz="1700" dirty="0">
                <a:solidFill>
                  <a:srgbClr val="010914"/>
                </a:solidFill>
                <a:latin typeface="Arimo"/>
                <a:ea typeface="Arimo"/>
                <a:cs typeface="Arimo"/>
                <a:sym typeface="Arimo"/>
              </a:rPr>
              <a:t>We developed a comprehensive advocacy strategy to ensure that the needs and concerns of individuals with ME/CFS/LC  were appropriately acknowledged and addressed. </a:t>
            </a:r>
          </a:p>
        </p:txBody>
      </p:sp>
      <p:grpSp>
        <p:nvGrpSpPr>
          <p:cNvPr id="9" name="Group 9">
            <a:extLst>
              <a:ext uri="{C183D7F6-B498-43B3-948B-1728B52AA6E4}">
                <adec:decorative xmlns:adec="http://schemas.microsoft.com/office/drawing/2017/decorative" val="1"/>
              </a:ext>
            </a:extLst>
          </p:cNvPr>
          <p:cNvGrpSpPr/>
          <p:nvPr/>
        </p:nvGrpSpPr>
        <p:grpSpPr>
          <a:xfrm>
            <a:off x="14702949" y="4328379"/>
            <a:ext cx="3567537" cy="5459559"/>
            <a:chOff x="0" y="0"/>
            <a:chExt cx="939598" cy="1437909"/>
          </a:xfrm>
        </p:grpSpPr>
        <p:sp>
          <p:nvSpPr>
            <p:cNvPr id="10" name="Freeform 10"/>
            <p:cNvSpPr/>
            <p:nvPr/>
          </p:nvSpPr>
          <p:spPr>
            <a:xfrm>
              <a:off x="0" y="0"/>
              <a:ext cx="939598" cy="1437909"/>
            </a:xfrm>
            <a:custGeom>
              <a:avLst/>
              <a:gdLst/>
              <a:ahLst/>
              <a:cxnLst/>
              <a:rect l="l" t="t" r="r" b="b"/>
              <a:pathLst>
                <a:path w="939598" h="1437909">
                  <a:moveTo>
                    <a:pt x="0" y="0"/>
                  </a:moveTo>
                  <a:lnTo>
                    <a:pt x="939598" y="0"/>
                  </a:lnTo>
                  <a:lnTo>
                    <a:pt x="939598" y="1437909"/>
                  </a:lnTo>
                  <a:lnTo>
                    <a:pt x="0" y="1437909"/>
                  </a:lnTo>
                  <a:close/>
                </a:path>
              </a:pathLst>
            </a:custGeom>
            <a:solidFill>
              <a:srgbClr val="FFFFFF"/>
            </a:solidFill>
          </p:spPr>
          <p:txBody>
            <a:bodyPr/>
            <a:lstStyle/>
            <a:p>
              <a:endParaRPr lang="en-GB" dirty="0"/>
            </a:p>
          </p:txBody>
        </p:sp>
        <p:sp>
          <p:nvSpPr>
            <p:cNvPr id="11" name="TextBox 11"/>
            <p:cNvSpPr txBox="1"/>
            <p:nvPr/>
          </p:nvSpPr>
          <p:spPr>
            <a:xfrm>
              <a:off x="0" y="-38100"/>
              <a:ext cx="939598" cy="1476009"/>
            </a:xfrm>
            <a:prstGeom prst="rect">
              <a:avLst/>
            </a:prstGeom>
          </p:spPr>
          <p:txBody>
            <a:bodyPr lIns="50800" tIns="50800" rIns="50800" bIns="50800" rtlCol="0" anchor="ctr"/>
            <a:lstStyle/>
            <a:p>
              <a:pPr algn="ctr">
                <a:lnSpc>
                  <a:spcPts val="2659"/>
                </a:lnSpc>
                <a:spcBef>
                  <a:spcPct val="0"/>
                </a:spcBef>
              </a:pPr>
              <a:endParaRPr dirty="0"/>
            </a:p>
          </p:txBody>
        </p:sp>
      </p:grpSp>
      <p:sp>
        <p:nvSpPr>
          <p:cNvPr id="13" name="Freeform 13" descr="A blue magnifying glass icon."/>
          <p:cNvSpPr/>
          <p:nvPr/>
        </p:nvSpPr>
        <p:spPr>
          <a:xfrm>
            <a:off x="16066054" y="4667132"/>
            <a:ext cx="961477" cy="952736"/>
          </a:xfrm>
          <a:custGeom>
            <a:avLst/>
            <a:gdLst/>
            <a:ahLst/>
            <a:cxnLst/>
            <a:rect l="l" t="t" r="r" b="b"/>
            <a:pathLst>
              <a:path w="961477" h="952736">
                <a:moveTo>
                  <a:pt x="0" y="0"/>
                </a:moveTo>
                <a:lnTo>
                  <a:pt x="961476" y="0"/>
                </a:lnTo>
                <a:lnTo>
                  <a:pt x="961476" y="952736"/>
                </a:lnTo>
                <a:lnTo>
                  <a:pt x="0" y="952736"/>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GB" dirty="0"/>
          </a:p>
        </p:txBody>
      </p:sp>
      <p:sp>
        <p:nvSpPr>
          <p:cNvPr id="19" name="TextBox 19"/>
          <p:cNvSpPr txBox="1"/>
          <p:nvPr/>
        </p:nvSpPr>
        <p:spPr>
          <a:xfrm>
            <a:off x="14954451" y="5838010"/>
            <a:ext cx="3064533" cy="3548539"/>
          </a:xfrm>
          <a:prstGeom prst="rect">
            <a:avLst/>
          </a:prstGeom>
        </p:spPr>
        <p:txBody>
          <a:bodyPr lIns="0" tIns="0" rIns="0" bIns="0" rtlCol="0" anchor="t">
            <a:spAutoFit/>
          </a:bodyPr>
          <a:lstStyle/>
          <a:p>
            <a:pPr algn="ctr">
              <a:lnSpc>
                <a:spcPts val="2379"/>
              </a:lnSpc>
            </a:pPr>
            <a:r>
              <a:rPr lang="en-US" sz="1699" dirty="0">
                <a:solidFill>
                  <a:srgbClr val="010914"/>
                </a:solidFill>
                <a:latin typeface="Arimo"/>
                <a:ea typeface="Arimo"/>
                <a:cs typeface="Arimo"/>
                <a:sym typeface="Arimo"/>
              </a:rPr>
              <a:t>Ensuring that NICE guidelines were implemented correctly was a key priority.</a:t>
            </a:r>
          </a:p>
          <a:p>
            <a:pPr algn="ctr">
              <a:lnSpc>
                <a:spcPts val="2379"/>
              </a:lnSpc>
            </a:pPr>
            <a:endParaRPr lang="en-US" sz="1699" dirty="0">
              <a:solidFill>
                <a:srgbClr val="010914"/>
              </a:solidFill>
              <a:latin typeface="Arimo"/>
              <a:ea typeface="Arimo"/>
              <a:cs typeface="Arimo"/>
              <a:sym typeface="Arimo"/>
            </a:endParaRPr>
          </a:p>
          <a:p>
            <a:pPr algn="ctr">
              <a:lnSpc>
                <a:spcPts val="2379"/>
              </a:lnSpc>
            </a:pPr>
            <a:r>
              <a:rPr lang="en-US" sz="1699" dirty="0">
                <a:solidFill>
                  <a:srgbClr val="010914"/>
                </a:solidFill>
                <a:latin typeface="Arimo"/>
                <a:ea typeface="Arimo"/>
                <a:cs typeface="Arimo"/>
                <a:sym typeface="Arimo"/>
              </a:rPr>
              <a:t>To achieve this in practice, we have advocated for specialist clinics to be adequately resourced, so that everyone in the area, no matter where they lived, could access the support they needed</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250" r="-6250"/>
            </a:stretch>
          </a:blipFill>
        </p:spPr>
        <p:txBody>
          <a:bodyPr/>
          <a:lstStyle/>
          <a:p>
            <a:endParaRPr lang="en-GB" dirty="0"/>
          </a:p>
        </p:txBody>
      </p:sp>
      <p:sp>
        <p:nvSpPr>
          <p:cNvPr id="8" name="TextBox 8"/>
          <p:cNvSpPr txBox="1">
            <a:spLocks noGrp="1"/>
          </p:cNvSpPr>
          <p:nvPr>
            <p:ph type="title" idx="4294967295"/>
          </p:nvPr>
        </p:nvSpPr>
        <p:spPr>
          <a:xfrm>
            <a:off x="7758258" y="434497"/>
            <a:ext cx="2771483" cy="133979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11060"/>
              </a:lnSpc>
              <a:spcBef>
                <a:spcPts val="0"/>
              </a:spcBef>
              <a:spcAft>
                <a:spcPts val="0"/>
              </a:spcAft>
              <a:buClrTx/>
              <a:buSzTx/>
              <a:buFontTx/>
              <a:buNone/>
              <a:tabLst/>
              <a:defRPr/>
            </a:pPr>
            <a:r>
              <a:rPr kumimoji="0" lang="en-US" sz="7900" b="1" i="0" u="none" strike="noStrike" kern="1200" cap="none" spc="0" normalizeH="0" baseline="0" noProof="0" dirty="0">
                <a:ln>
                  <a:noFill/>
                </a:ln>
                <a:solidFill>
                  <a:srgbClr val="BCD8F2"/>
                </a:solidFill>
                <a:effectLst/>
                <a:uLnTx/>
                <a:uFillTx/>
                <a:latin typeface="Agrandir Narrow Bold"/>
                <a:ea typeface="Agrandir Narrow Bold"/>
                <a:cs typeface="Agrandir Narrow Bold"/>
                <a:sym typeface="Agrandir Narrow Bold"/>
              </a:rPr>
              <a:t>AIMS</a:t>
            </a:r>
          </a:p>
        </p:txBody>
      </p:sp>
      <p:sp>
        <p:nvSpPr>
          <p:cNvPr id="9" name="TextBox 9"/>
          <p:cNvSpPr txBox="1"/>
          <p:nvPr/>
        </p:nvSpPr>
        <p:spPr>
          <a:xfrm>
            <a:off x="464959" y="2325603"/>
            <a:ext cx="3755571" cy="3597668"/>
          </a:xfrm>
          <a:prstGeom prst="rect">
            <a:avLst/>
          </a:prstGeom>
        </p:spPr>
        <p:txBody>
          <a:bodyPr lIns="0" tIns="0" rIns="0" bIns="0" rtlCol="0" anchor="t">
            <a:spAutoFit/>
          </a:bodyPr>
          <a:lstStyle/>
          <a:p>
            <a:pPr algn="l">
              <a:lnSpc>
                <a:spcPts val="4135"/>
              </a:lnSpc>
            </a:pPr>
            <a:r>
              <a:rPr lang="en-US" sz="2954" b="1" dirty="0">
                <a:solidFill>
                  <a:srgbClr val="FFFFFF"/>
                </a:solidFill>
                <a:latin typeface="Arimo Bold"/>
                <a:ea typeface="Arimo Bold"/>
                <a:cs typeface="Arimo Bold"/>
                <a:sym typeface="Arimo Bold"/>
              </a:rPr>
              <a:t>Overall Aim</a:t>
            </a:r>
          </a:p>
          <a:p>
            <a:pPr algn="l">
              <a:lnSpc>
                <a:spcPts val="4135"/>
              </a:lnSpc>
            </a:pPr>
            <a:endParaRPr lang="en-US" sz="2954" b="1" dirty="0">
              <a:solidFill>
                <a:srgbClr val="FFFFFF"/>
              </a:solidFill>
              <a:latin typeface="Arimo Bold"/>
              <a:ea typeface="Arimo Bold"/>
              <a:cs typeface="Arimo Bold"/>
              <a:sym typeface="Arimo Bold"/>
            </a:endParaRPr>
          </a:p>
          <a:p>
            <a:pPr algn="l">
              <a:lnSpc>
                <a:spcPts val="4135"/>
              </a:lnSpc>
            </a:pPr>
            <a:r>
              <a:rPr lang="en-US" sz="2954" b="1" dirty="0">
                <a:solidFill>
                  <a:srgbClr val="FFFFFF"/>
                </a:solidFill>
                <a:latin typeface="Arimo Bold"/>
                <a:ea typeface="Arimo Bold"/>
                <a:cs typeface="Arimo Bold"/>
                <a:sym typeface="Arimo Bold"/>
              </a:rPr>
              <a:t>To foster positive engagement with healthcare services and residents.</a:t>
            </a:r>
          </a:p>
          <a:p>
            <a:pPr algn="l">
              <a:lnSpc>
                <a:spcPts val="4135"/>
              </a:lnSpc>
            </a:pPr>
            <a:endParaRPr lang="en-US" sz="2954" b="1" dirty="0">
              <a:solidFill>
                <a:srgbClr val="FFFFFF"/>
              </a:solidFill>
              <a:latin typeface="Arimo Bold"/>
              <a:ea typeface="Arimo Bold"/>
              <a:cs typeface="Arimo Bold"/>
              <a:sym typeface="Arimo Bold"/>
            </a:endParaRPr>
          </a:p>
        </p:txBody>
      </p:sp>
      <p:grpSp>
        <p:nvGrpSpPr>
          <p:cNvPr id="3" name="Group 3">
            <a:extLst>
              <a:ext uri="{C183D7F6-B498-43B3-948B-1728B52AA6E4}">
                <adec:decorative xmlns:adec="http://schemas.microsoft.com/office/drawing/2017/decorative" val="1"/>
              </a:ext>
            </a:extLst>
          </p:cNvPr>
          <p:cNvGrpSpPr/>
          <p:nvPr/>
        </p:nvGrpSpPr>
        <p:grpSpPr>
          <a:xfrm>
            <a:off x="5093695" y="1929099"/>
            <a:ext cx="13194305" cy="8357901"/>
            <a:chOff x="0" y="0"/>
            <a:chExt cx="3475043" cy="2201258"/>
          </a:xfrm>
        </p:grpSpPr>
        <p:sp>
          <p:nvSpPr>
            <p:cNvPr id="4" name="Freeform 4"/>
            <p:cNvSpPr/>
            <p:nvPr/>
          </p:nvSpPr>
          <p:spPr>
            <a:xfrm>
              <a:off x="0" y="0"/>
              <a:ext cx="3475043" cy="2201258"/>
            </a:xfrm>
            <a:custGeom>
              <a:avLst/>
              <a:gdLst/>
              <a:ahLst/>
              <a:cxnLst/>
              <a:rect l="l" t="t" r="r" b="b"/>
              <a:pathLst>
                <a:path w="3475043" h="2201258">
                  <a:moveTo>
                    <a:pt x="0" y="0"/>
                  </a:moveTo>
                  <a:lnTo>
                    <a:pt x="3475043" y="0"/>
                  </a:lnTo>
                  <a:lnTo>
                    <a:pt x="3475043" y="2201258"/>
                  </a:lnTo>
                  <a:lnTo>
                    <a:pt x="0" y="2201258"/>
                  </a:lnTo>
                  <a:close/>
                </a:path>
              </a:pathLst>
            </a:custGeom>
            <a:solidFill>
              <a:srgbClr val="FFFFFF"/>
            </a:solidFill>
          </p:spPr>
          <p:txBody>
            <a:bodyPr/>
            <a:lstStyle/>
            <a:p>
              <a:endParaRPr lang="en-GB" dirty="0"/>
            </a:p>
          </p:txBody>
        </p:sp>
        <p:sp>
          <p:nvSpPr>
            <p:cNvPr id="5" name="TextBox 5"/>
            <p:cNvSpPr txBox="1"/>
            <p:nvPr/>
          </p:nvSpPr>
          <p:spPr>
            <a:xfrm>
              <a:off x="0" y="-38100"/>
              <a:ext cx="3475043" cy="2239358"/>
            </a:xfrm>
            <a:prstGeom prst="rect">
              <a:avLst/>
            </a:prstGeom>
          </p:spPr>
          <p:txBody>
            <a:bodyPr lIns="50800" tIns="50800" rIns="50800" bIns="50800" rtlCol="0" anchor="ctr"/>
            <a:lstStyle/>
            <a:p>
              <a:pPr algn="ctr">
                <a:lnSpc>
                  <a:spcPts val="2659"/>
                </a:lnSpc>
                <a:spcBef>
                  <a:spcPct val="0"/>
                </a:spcBef>
              </a:pPr>
              <a:endParaRPr dirty="0"/>
            </a:p>
          </p:txBody>
        </p:sp>
      </p:grpSp>
      <p:sp>
        <p:nvSpPr>
          <p:cNvPr id="16" name="TextBox 16"/>
          <p:cNvSpPr txBox="1"/>
          <p:nvPr/>
        </p:nvSpPr>
        <p:spPr>
          <a:xfrm>
            <a:off x="5526937" y="5289223"/>
            <a:ext cx="4788346" cy="1240288"/>
          </a:xfrm>
          <a:prstGeom prst="rect">
            <a:avLst/>
          </a:prstGeom>
        </p:spPr>
        <p:txBody>
          <a:bodyPr lIns="0" tIns="0" rIns="0" bIns="0" rtlCol="0" anchor="t">
            <a:spAutoFit/>
          </a:bodyPr>
          <a:lstStyle/>
          <a:p>
            <a:pPr algn="ctr">
              <a:lnSpc>
                <a:spcPts val="2519"/>
              </a:lnSpc>
              <a:spcBef>
                <a:spcPct val="0"/>
              </a:spcBef>
            </a:pPr>
            <a:r>
              <a:rPr lang="en-US" sz="1799" dirty="0">
                <a:solidFill>
                  <a:srgbClr val="000000"/>
                </a:solidFill>
                <a:latin typeface="Canva Sans"/>
                <a:ea typeface="Canva Sans"/>
                <a:cs typeface="Canva Sans"/>
                <a:sym typeface="Canva Sans"/>
              </a:rPr>
              <a:t>‘</a:t>
            </a:r>
            <a:r>
              <a:rPr lang="en-US" sz="1799" i="1" dirty="0">
                <a:solidFill>
                  <a:srgbClr val="000000"/>
                </a:solidFill>
                <a:latin typeface="Canva Sans Italics"/>
                <a:ea typeface="Canva Sans Italics"/>
                <a:cs typeface="Canva Sans Italics"/>
                <a:sym typeface="Canva Sans Italics"/>
              </a:rPr>
              <a:t>Our plan was to review the current state of ME/CFS and Long Covid services, assess gaps in service provision, and provide recommendations for improvement.’</a:t>
            </a:r>
          </a:p>
        </p:txBody>
      </p:sp>
      <p:sp>
        <p:nvSpPr>
          <p:cNvPr id="6" name="Freeform 6" descr="The picture shows small images grouped together. They consist of a right arrow, a lightning bulb, a chess piece, a cog and a right arrow."/>
          <p:cNvSpPr/>
          <p:nvPr/>
        </p:nvSpPr>
        <p:spPr>
          <a:xfrm>
            <a:off x="9770475" y="2822669"/>
            <a:ext cx="1421611" cy="1339868"/>
          </a:xfrm>
          <a:custGeom>
            <a:avLst/>
            <a:gdLst/>
            <a:ahLst/>
            <a:cxnLst/>
            <a:rect l="l" t="t" r="r" b="b"/>
            <a:pathLst>
              <a:path w="1421611" h="1339868">
                <a:moveTo>
                  <a:pt x="0" y="0"/>
                </a:moveTo>
                <a:lnTo>
                  <a:pt x="1421611" y="0"/>
                </a:lnTo>
                <a:lnTo>
                  <a:pt x="1421611" y="1339868"/>
                </a:lnTo>
                <a:lnTo>
                  <a:pt x="0" y="133986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dirty="0"/>
          </a:p>
        </p:txBody>
      </p:sp>
      <p:sp>
        <p:nvSpPr>
          <p:cNvPr id="15" name="TextBox 15"/>
          <p:cNvSpPr txBox="1"/>
          <p:nvPr/>
        </p:nvSpPr>
        <p:spPr>
          <a:xfrm>
            <a:off x="12068002" y="2335128"/>
            <a:ext cx="4759082" cy="950595"/>
          </a:xfrm>
          <a:prstGeom prst="rect">
            <a:avLst/>
          </a:prstGeom>
        </p:spPr>
        <p:txBody>
          <a:bodyPr lIns="0" tIns="0" rIns="0" bIns="0" rtlCol="0" anchor="t">
            <a:spAutoFit/>
          </a:bodyPr>
          <a:lstStyle/>
          <a:p>
            <a:pPr algn="l">
              <a:lnSpc>
                <a:spcPts val="3780"/>
              </a:lnSpc>
            </a:pPr>
            <a:r>
              <a:rPr lang="en-US" sz="2700" b="1" dirty="0">
                <a:solidFill>
                  <a:srgbClr val="000000"/>
                </a:solidFill>
                <a:latin typeface="Arimo Bold"/>
                <a:ea typeface="Arimo Bold"/>
                <a:cs typeface="Arimo Bold"/>
                <a:sym typeface="Arimo Bold"/>
              </a:rPr>
              <a:t>Engagement with Health and Social Care Services</a:t>
            </a:r>
          </a:p>
        </p:txBody>
      </p:sp>
      <p:sp>
        <p:nvSpPr>
          <p:cNvPr id="14" name="TextBox 14"/>
          <p:cNvSpPr txBox="1"/>
          <p:nvPr/>
        </p:nvSpPr>
        <p:spPr>
          <a:xfrm>
            <a:off x="12068002" y="3333525"/>
            <a:ext cx="4472206" cy="1481178"/>
          </a:xfrm>
          <a:prstGeom prst="rect">
            <a:avLst/>
          </a:prstGeom>
        </p:spPr>
        <p:txBody>
          <a:bodyPr lIns="0" tIns="0" rIns="0" bIns="0" rtlCol="0" anchor="t">
            <a:spAutoFit/>
          </a:bodyPr>
          <a:lstStyle/>
          <a:p>
            <a:pPr algn="l">
              <a:lnSpc>
                <a:spcPts val="2378"/>
              </a:lnSpc>
            </a:pPr>
            <a:r>
              <a:rPr lang="en-US" sz="1698" dirty="0">
                <a:solidFill>
                  <a:srgbClr val="000000"/>
                </a:solidFill>
                <a:latin typeface="Arimo"/>
                <a:ea typeface="Arimo"/>
                <a:cs typeface="Arimo"/>
                <a:sym typeface="Arimo"/>
              </a:rPr>
              <a:t>The first objective of the pilot was to ensure that individuals with ME/CFS and Long Covid can access reliable, specialist assessment, care, and management, regardless of their geographical location. </a:t>
            </a:r>
          </a:p>
        </p:txBody>
      </p:sp>
      <p:sp>
        <p:nvSpPr>
          <p:cNvPr id="10" name="TextBox 10"/>
          <p:cNvSpPr txBox="1"/>
          <p:nvPr/>
        </p:nvSpPr>
        <p:spPr>
          <a:xfrm>
            <a:off x="12068002" y="5047289"/>
            <a:ext cx="4472206" cy="474343"/>
          </a:xfrm>
          <a:prstGeom prst="rect">
            <a:avLst/>
          </a:prstGeom>
        </p:spPr>
        <p:txBody>
          <a:bodyPr lIns="0" tIns="0" rIns="0" bIns="0" rtlCol="0" anchor="t">
            <a:spAutoFit/>
          </a:bodyPr>
          <a:lstStyle/>
          <a:p>
            <a:pPr algn="l">
              <a:lnSpc>
                <a:spcPts val="3780"/>
              </a:lnSpc>
            </a:pPr>
            <a:r>
              <a:rPr lang="en-US" sz="2700" b="1" dirty="0">
                <a:solidFill>
                  <a:srgbClr val="010914"/>
                </a:solidFill>
                <a:latin typeface="Arimo Bold"/>
                <a:ea typeface="Arimo Bold"/>
                <a:cs typeface="Arimo Bold"/>
                <a:sym typeface="Arimo Bold"/>
              </a:rPr>
              <a:t>Adopting NICE Guidelines</a:t>
            </a:r>
          </a:p>
        </p:txBody>
      </p:sp>
      <p:sp>
        <p:nvSpPr>
          <p:cNvPr id="12" name="TextBox 12"/>
          <p:cNvSpPr txBox="1"/>
          <p:nvPr/>
        </p:nvSpPr>
        <p:spPr>
          <a:xfrm>
            <a:off x="12068002" y="5524876"/>
            <a:ext cx="5315072" cy="1185809"/>
          </a:xfrm>
          <a:prstGeom prst="rect">
            <a:avLst/>
          </a:prstGeom>
        </p:spPr>
        <p:txBody>
          <a:bodyPr lIns="0" tIns="0" rIns="0" bIns="0" rtlCol="0" anchor="t">
            <a:spAutoFit/>
          </a:bodyPr>
          <a:lstStyle/>
          <a:p>
            <a:pPr algn="l">
              <a:lnSpc>
                <a:spcPts val="2380"/>
              </a:lnSpc>
            </a:pPr>
            <a:r>
              <a:rPr lang="en-US" sz="1700" dirty="0">
                <a:solidFill>
                  <a:srgbClr val="010914"/>
                </a:solidFill>
                <a:latin typeface="Arimo"/>
                <a:ea typeface="Arimo"/>
                <a:cs typeface="Arimo"/>
                <a:sym typeface="Arimo"/>
              </a:rPr>
              <a:t>The second objective was to encourage and support NHS services, Integrated Care Boards (ICBs), and associated support services to adopt and implement the NICE guidelines for ME/CFS (NG206). </a:t>
            </a:r>
          </a:p>
        </p:txBody>
      </p:sp>
      <p:sp>
        <p:nvSpPr>
          <p:cNvPr id="7" name="Freeform 7" descr="The picture shows a small group of images in a cross formation.They consist of the outline of a person icon in a circle with a small cog to the right of them. Four arrows point away from the circle and four small circles sit at the top of each arrow, two with a tick and two with a cross."/>
          <p:cNvSpPr/>
          <p:nvPr/>
        </p:nvSpPr>
        <p:spPr>
          <a:xfrm>
            <a:off x="10095240" y="7599091"/>
            <a:ext cx="1421611" cy="1436756"/>
          </a:xfrm>
          <a:custGeom>
            <a:avLst/>
            <a:gdLst/>
            <a:ahLst/>
            <a:cxnLst/>
            <a:rect l="l" t="t" r="r" b="b"/>
            <a:pathLst>
              <a:path w="1421611" h="1436756">
                <a:moveTo>
                  <a:pt x="0" y="0"/>
                </a:moveTo>
                <a:lnTo>
                  <a:pt x="1421611" y="0"/>
                </a:lnTo>
                <a:lnTo>
                  <a:pt x="1421611" y="1436755"/>
                </a:lnTo>
                <a:lnTo>
                  <a:pt x="0" y="143675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GB" dirty="0"/>
          </a:p>
        </p:txBody>
      </p:sp>
      <p:sp>
        <p:nvSpPr>
          <p:cNvPr id="11" name="TextBox 11"/>
          <p:cNvSpPr txBox="1"/>
          <p:nvPr/>
        </p:nvSpPr>
        <p:spPr>
          <a:xfrm>
            <a:off x="12068002" y="7090457"/>
            <a:ext cx="5191298" cy="950593"/>
          </a:xfrm>
          <a:prstGeom prst="rect">
            <a:avLst/>
          </a:prstGeom>
        </p:spPr>
        <p:txBody>
          <a:bodyPr lIns="0" tIns="0" rIns="0" bIns="0" rtlCol="0" anchor="t">
            <a:spAutoFit/>
          </a:bodyPr>
          <a:lstStyle/>
          <a:p>
            <a:pPr algn="l">
              <a:lnSpc>
                <a:spcPts val="3780"/>
              </a:lnSpc>
            </a:pPr>
            <a:r>
              <a:rPr lang="en-US" sz="2700" b="1" dirty="0">
                <a:solidFill>
                  <a:srgbClr val="010914"/>
                </a:solidFill>
                <a:latin typeface="Arimo Bold"/>
                <a:ea typeface="Arimo Bold"/>
                <a:cs typeface="Arimo Bold"/>
                <a:sym typeface="Arimo Bold"/>
              </a:rPr>
              <a:t>Addressing Individual Patient Concerns</a:t>
            </a:r>
          </a:p>
        </p:txBody>
      </p:sp>
      <p:sp>
        <p:nvSpPr>
          <p:cNvPr id="13" name="TextBox 13"/>
          <p:cNvSpPr txBox="1"/>
          <p:nvPr/>
        </p:nvSpPr>
        <p:spPr>
          <a:xfrm>
            <a:off x="12068002" y="8061328"/>
            <a:ext cx="5315072" cy="1776491"/>
          </a:xfrm>
          <a:prstGeom prst="rect">
            <a:avLst/>
          </a:prstGeom>
        </p:spPr>
        <p:txBody>
          <a:bodyPr lIns="0" tIns="0" rIns="0" bIns="0" rtlCol="0" anchor="t">
            <a:spAutoFit/>
          </a:bodyPr>
          <a:lstStyle/>
          <a:p>
            <a:pPr algn="l">
              <a:lnSpc>
                <a:spcPts val="2380"/>
              </a:lnSpc>
            </a:pPr>
            <a:r>
              <a:rPr lang="en-US" sz="1700" dirty="0">
                <a:solidFill>
                  <a:srgbClr val="010914"/>
                </a:solidFill>
                <a:latin typeface="Arimo"/>
                <a:ea typeface="Arimo"/>
                <a:cs typeface="Arimo"/>
                <a:sym typeface="Arimo"/>
              </a:rPr>
              <a:t>The third objective was to engage with individuals and healthcare professionals (HCPs) to address and resolve individual patient concerns, ensuring that every voice is heard and issues are resolved both within and beyond the pilot region.  </a:t>
            </a:r>
          </a:p>
          <a:p>
            <a:pPr algn="l">
              <a:lnSpc>
                <a:spcPts val="2380"/>
              </a:lnSpc>
            </a:pPr>
            <a:endParaRPr lang="en-US" sz="1700" dirty="0">
              <a:solidFill>
                <a:srgbClr val="010914"/>
              </a:solidFill>
              <a:latin typeface="Arimo"/>
              <a:ea typeface="Arimo"/>
              <a:cs typeface="Arimo"/>
              <a:sym typeface="Arimo"/>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5F5F5"/>
        </a:solidFill>
        <a:effectLst/>
      </p:bgPr>
    </p:bg>
    <p:spTree>
      <p:nvGrpSpPr>
        <p:cNvPr id="1" name=""/>
        <p:cNvGrpSpPr/>
        <p:nvPr/>
      </p:nvGrpSpPr>
      <p:grpSpPr>
        <a:xfrm>
          <a:off x="0" y="0"/>
          <a:ext cx="0" cy="0"/>
          <a:chOff x="0" y="0"/>
          <a:chExt cx="0" cy="0"/>
        </a:xfrm>
      </p:grpSpPr>
      <p:grpSp>
        <p:nvGrpSpPr>
          <p:cNvPr id="19" name="Group 19">
            <a:extLst>
              <a:ext uri="{C183D7F6-B498-43B3-948B-1728B52AA6E4}">
                <adec:decorative xmlns:adec="http://schemas.microsoft.com/office/drawing/2017/decorative" val="1"/>
              </a:ext>
            </a:extLst>
          </p:cNvPr>
          <p:cNvGrpSpPr/>
          <p:nvPr/>
        </p:nvGrpSpPr>
        <p:grpSpPr>
          <a:xfrm rot="-5400000">
            <a:off x="13062468" y="5048895"/>
            <a:ext cx="5669529" cy="3162285"/>
            <a:chOff x="0" y="0"/>
            <a:chExt cx="1493209" cy="832865"/>
          </a:xfrm>
        </p:grpSpPr>
        <p:sp>
          <p:nvSpPr>
            <p:cNvPr id="20" name="Freeform 20"/>
            <p:cNvSpPr/>
            <p:nvPr/>
          </p:nvSpPr>
          <p:spPr>
            <a:xfrm>
              <a:off x="14069" y="0"/>
              <a:ext cx="1465072" cy="832865"/>
            </a:xfrm>
            <a:custGeom>
              <a:avLst/>
              <a:gdLst/>
              <a:ahLst/>
              <a:cxnLst/>
              <a:rect l="l" t="t" r="r" b="b"/>
              <a:pathLst>
                <a:path w="1465072" h="832865">
                  <a:moveTo>
                    <a:pt x="254677" y="0"/>
                  </a:moveTo>
                  <a:lnTo>
                    <a:pt x="1210395" y="0"/>
                  </a:lnTo>
                  <a:cubicBezTo>
                    <a:pt x="1248868" y="0"/>
                    <a:pt x="1282357" y="26300"/>
                    <a:pt x="1291476" y="63678"/>
                  </a:cubicBezTo>
                  <a:lnTo>
                    <a:pt x="1463604" y="769188"/>
                  </a:lnTo>
                  <a:cubicBezTo>
                    <a:pt x="1467349" y="784537"/>
                    <a:pt x="1463837" y="800757"/>
                    <a:pt x="1454079" y="813183"/>
                  </a:cubicBezTo>
                  <a:cubicBezTo>
                    <a:pt x="1444320" y="825609"/>
                    <a:pt x="1429395" y="832865"/>
                    <a:pt x="1413595" y="832865"/>
                  </a:cubicBezTo>
                  <a:lnTo>
                    <a:pt x="51477" y="832865"/>
                  </a:lnTo>
                  <a:cubicBezTo>
                    <a:pt x="35676" y="832865"/>
                    <a:pt x="20751" y="825609"/>
                    <a:pt x="10993" y="813183"/>
                  </a:cubicBezTo>
                  <a:cubicBezTo>
                    <a:pt x="1234" y="800757"/>
                    <a:pt x="-2278" y="784537"/>
                    <a:pt x="1467" y="769188"/>
                  </a:cubicBezTo>
                  <a:lnTo>
                    <a:pt x="173595" y="63678"/>
                  </a:lnTo>
                  <a:cubicBezTo>
                    <a:pt x="182714" y="26300"/>
                    <a:pt x="216203" y="0"/>
                    <a:pt x="254677" y="0"/>
                  </a:cubicBezTo>
                  <a:close/>
                </a:path>
              </a:pathLst>
            </a:custGeom>
            <a:solidFill>
              <a:srgbClr val="11275A"/>
            </a:solidFill>
          </p:spPr>
          <p:txBody>
            <a:bodyPr/>
            <a:lstStyle/>
            <a:p>
              <a:endParaRPr lang="en-GB" dirty="0"/>
            </a:p>
          </p:txBody>
        </p:sp>
        <p:sp>
          <p:nvSpPr>
            <p:cNvPr id="21" name="TextBox 21"/>
            <p:cNvSpPr txBox="1"/>
            <p:nvPr/>
          </p:nvSpPr>
          <p:spPr>
            <a:xfrm>
              <a:off x="127000" y="-38100"/>
              <a:ext cx="1239209" cy="870965"/>
            </a:xfrm>
            <a:prstGeom prst="rect">
              <a:avLst/>
            </a:prstGeom>
          </p:spPr>
          <p:txBody>
            <a:bodyPr lIns="50800" tIns="50800" rIns="50800" bIns="50800" rtlCol="0" anchor="ctr"/>
            <a:lstStyle/>
            <a:p>
              <a:pPr algn="ctr">
                <a:lnSpc>
                  <a:spcPts val="2659"/>
                </a:lnSpc>
              </a:pPr>
              <a:endParaRPr dirty="0"/>
            </a:p>
          </p:txBody>
        </p:sp>
      </p:grpSp>
      <p:grpSp>
        <p:nvGrpSpPr>
          <p:cNvPr id="24" name="Group 24">
            <a:extLst>
              <a:ext uri="{C183D7F6-B498-43B3-948B-1728B52AA6E4}">
                <adec:decorative xmlns:adec="http://schemas.microsoft.com/office/drawing/2017/decorative" val="1"/>
              </a:ext>
            </a:extLst>
          </p:cNvPr>
          <p:cNvGrpSpPr/>
          <p:nvPr/>
        </p:nvGrpSpPr>
        <p:grpSpPr>
          <a:xfrm rot="-5400000">
            <a:off x="10969380" y="5096406"/>
            <a:ext cx="5378727" cy="3067263"/>
            <a:chOff x="0" y="0"/>
            <a:chExt cx="1416619" cy="807839"/>
          </a:xfrm>
        </p:grpSpPr>
        <p:sp>
          <p:nvSpPr>
            <p:cNvPr id="25" name="Freeform 25"/>
            <p:cNvSpPr/>
            <p:nvPr/>
          </p:nvSpPr>
          <p:spPr>
            <a:xfrm>
              <a:off x="15226" y="0"/>
              <a:ext cx="1386168" cy="807839"/>
            </a:xfrm>
            <a:custGeom>
              <a:avLst/>
              <a:gdLst/>
              <a:ahLst/>
              <a:cxnLst/>
              <a:rect l="l" t="t" r="r" b="b"/>
              <a:pathLst>
                <a:path w="1386168" h="807839">
                  <a:moveTo>
                    <a:pt x="257063" y="0"/>
                  </a:moveTo>
                  <a:lnTo>
                    <a:pt x="1129104" y="0"/>
                  </a:lnTo>
                  <a:cubicBezTo>
                    <a:pt x="1169721" y="0"/>
                    <a:pt x="1205139" y="27612"/>
                    <a:pt x="1215047" y="67002"/>
                  </a:cubicBezTo>
                  <a:lnTo>
                    <a:pt x="1384540" y="740837"/>
                  </a:lnTo>
                  <a:cubicBezTo>
                    <a:pt x="1388589" y="756935"/>
                    <a:pt x="1384990" y="774002"/>
                    <a:pt x="1374783" y="787093"/>
                  </a:cubicBezTo>
                  <a:cubicBezTo>
                    <a:pt x="1364577" y="800185"/>
                    <a:pt x="1348904" y="807839"/>
                    <a:pt x="1332304" y="807839"/>
                  </a:cubicBezTo>
                  <a:lnTo>
                    <a:pt x="53863" y="807839"/>
                  </a:lnTo>
                  <a:cubicBezTo>
                    <a:pt x="37263" y="807839"/>
                    <a:pt x="21591" y="800185"/>
                    <a:pt x="11384" y="787093"/>
                  </a:cubicBezTo>
                  <a:cubicBezTo>
                    <a:pt x="1178" y="774002"/>
                    <a:pt x="-2422" y="756935"/>
                    <a:pt x="1627" y="740837"/>
                  </a:cubicBezTo>
                  <a:lnTo>
                    <a:pt x="171121" y="67002"/>
                  </a:lnTo>
                  <a:cubicBezTo>
                    <a:pt x="181029" y="27612"/>
                    <a:pt x="216446" y="0"/>
                    <a:pt x="257063" y="0"/>
                  </a:cubicBezTo>
                  <a:close/>
                </a:path>
              </a:pathLst>
            </a:custGeom>
            <a:solidFill>
              <a:srgbClr val="18418D"/>
            </a:solidFill>
          </p:spPr>
          <p:txBody>
            <a:bodyPr/>
            <a:lstStyle/>
            <a:p>
              <a:endParaRPr lang="en-GB" dirty="0"/>
            </a:p>
          </p:txBody>
        </p:sp>
        <p:sp>
          <p:nvSpPr>
            <p:cNvPr id="26" name="TextBox 26"/>
            <p:cNvSpPr txBox="1"/>
            <p:nvPr/>
          </p:nvSpPr>
          <p:spPr>
            <a:xfrm>
              <a:off x="127000" y="-38100"/>
              <a:ext cx="1162619" cy="845939"/>
            </a:xfrm>
            <a:prstGeom prst="rect">
              <a:avLst/>
            </a:prstGeom>
          </p:spPr>
          <p:txBody>
            <a:bodyPr lIns="50800" tIns="50800" rIns="50800" bIns="50800" rtlCol="0" anchor="ctr"/>
            <a:lstStyle/>
            <a:p>
              <a:pPr algn="ctr">
                <a:lnSpc>
                  <a:spcPts val="2659"/>
                </a:lnSpc>
              </a:pPr>
              <a:endParaRPr dirty="0"/>
            </a:p>
          </p:txBody>
        </p:sp>
      </p:grpSp>
      <p:grpSp>
        <p:nvGrpSpPr>
          <p:cNvPr id="28" name="Group 28">
            <a:extLst>
              <a:ext uri="{C183D7F6-B498-43B3-948B-1728B52AA6E4}">
                <adec:decorative xmlns:adec="http://schemas.microsoft.com/office/drawing/2017/decorative" val="1"/>
              </a:ext>
            </a:extLst>
          </p:cNvPr>
          <p:cNvGrpSpPr/>
          <p:nvPr/>
        </p:nvGrpSpPr>
        <p:grpSpPr>
          <a:xfrm rot="-5400000">
            <a:off x="8818436" y="5044125"/>
            <a:ext cx="5004053" cy="3171825"/>
            <a:chOff x="0" y="0"/>
            <a:chExt cx="1317940" cy="835378"/>
          </a:xfrm>
        </p:grpSpPr>
        <p:sp>
          <p:nvSpPr>
            <p:cNvPr id="29" name="Freeform 29"/>
            <p:cNvSpPr/>
            <p:nvPr/>
          </p:nvSpPr>
          <p:spPr>
            <a:xfrm>
              <a:off x="15898" y="0"/>
              <a:ext cx="1286144" cy="835378"/>
            </a:xfrm>
            <a:custGeom>
              <a:avLst/>
              <a:gdLst/>
              <a:ahLst/>
              <a:cxnLst/>
              <a:rect l="l" t="t" r="r" b="b"/>
              <a:pathLst>
                <a:path w="1286144" h="835378">
                  <a:moveTo>
                    <a:pt x="261564" y="0"/>
                  </a:moveTo>
                  <a:lnTo>
                    <a:pt x="1024580" y="0"/>
                  </a:lnTo>
                  <a:cubicBezTo>
                    <a:pt x="1068163" y="0"/>
                    <a:pt x="1106093" y="29809"/>
                    <a:pt x="1116394" y="72158"/>
                  </a:cubicBezTo>
                  <a:lnTo>
                    <a:pt x="1284490" y="763220"/>
                  </a:lnTo>
                  <a:cubicBezTo>
                    <a:pt x="1288722" y="780619"/>
                    <a:pt x="1284733" y="798999"/>
                    <a:pt x="1273668" y="813078"/>
                  </a:cubicBezTo>
                  <a:cubicBezTo>
                    <a:pt x="1262603" y="827157"/>
                    <a:pt x="1245687" y="835378"/>
                    <a:pt x="1227780" y="835378"/>
                  </a:cubicBezTo>
                  <a:lnTo>
                    <a:pt x="58364" y="835378"/>
                  </a:lnTo>
                  <a:cubicBezTo>
                    <a:pt x="40457" y="835378"/>
                    <a:pt x="23541" y="827157"/>
                    <a:pt x="12476" y="813078"/>
                  </a:cubicBezTo>
                  <a:cubicBezTo>
                    <a:pt x="1411" y="798999"/>
                    <a:pt x="-2578" y="780619"/>
                    <a:pt x="1654" y="763220"/>
                  </a:cubicBezTo>
                  <a:lnTo>
                    <a:pt x="169750" y="72158"/>
                  </a:lnTo>
                  <a:cubicBezTo>
                    <a:pt x="180051" y="29809"/>
                    <a:pt x="217981" y="0"/>
                    <a:pt x="261564" y="0"/>
                  </a:cubicBezTo>
                  <a:close/>
                </a:path>
              </a:pathLst>
            </a:custGeom>
            <a:solidFill>
              <a:srgbClr val="175DC5"/>
            </a:solidFill>
          </p:spPr>
          <p:txBody>
            <a:bodyPr/>
            <a:lstStyle/>
            <a:p>
              <a:endParaRPr lang="en-GB" dirty="0"/>
            </a:p>
          </p:txBody>
        </p:sp>
        <p:sp>
          <p:nvSpPr>
            <p:cNvPr id="30" name="TextBox 30"/>
            <p:cNvSpPr txBox="1"/>
            <p:nvPr/>
          </p:nvSpPr>
          <p:spPr>
            <a:xfrm>
              <a:off x="127000" y="-38100"/>
              <a:ext cx="1063940" cy="873478"/>
            </a:xfrm>
            <a:prstGeom prst="rect">
              <a:avLst/>
            </a:prstGeom>
          </p:spPr>
          <p:txBody>
            <a:bodyPr lIns="50800" tIns="50800" rIns="50800" bIns="50800" rtlCol="0" anchor="ctr"/>
            <a:lstStyle/>
            <a:p>
              <a:pPr algn="ctr">
                <a:lnSpc>
                  <a:spcPts val="2659"/>
                </a:lnSpc>
              </a:pPr>
              <a:endParaRPr dirty="0"/>
            </a:p>
          </p:txBody>
        </p:sp>
      </p:grpSp>
      <p:sp>
        <p:nvSpPr>
          <p:cNvPr id="80" name="TextBox 80"/>
          <p:cNvSpPr txBox="1">
            <a:spLocks noGrp="1"/>
          </p:cNvSpPr>
          <p:nvPr>
            <p:ph type="title" idx="4294967295"/>
          </p:nvPr>
        </p:nvSpPr>
        <p:spPr>
          <a:xfrm>
            <a:off x="866299" y="224726"/>
            <a:ext cx="6553676" cy="165602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1619"/>
              </a:lnSpc>
              <a:spcBef>
                <a:spcPct val="0"/>
              </a:spcBef>
              <a:spcAft>
                <a:spcPts val="0"/>
              </a:spcAft>
              <a:buClrTx/>
              <a:buSzTx/>
              <a:buFontTx/>
              <a:buNone/>
              <a:tabLst/>
              <a:defRPr/>
            </a:pPr>
            <a:r>
              <a:rPr kumimoji="0" lang="en-US" sz="8299" b="1" i="0" u="none" strike="noStrike" kern="1200" cap="none" spc="0" normalizeH="0" baseline="0" noProof="0" dirty="0">
                <a:ln>
                  <a:noFill/>
                </a:ln>
                <a:solidFill>
                  <a:srgbClr val="A5C9EF"/>
                </a:solidFill>
                <a:effectLst/>
                <a:uLnTx/>
                <a:uFillTx/>
                <a:latin typeface="Agrandir Narrow Bold"/>
                <a:ea typeface="Agrandir Narrow Bold"/>
                <a:cs typeface="Agrandir Narrow Bold"/>
                <a:sym typeface="Agrandir Narrow Bold"/>
              </a:rPr>
              <a:t>Key Findings</a:t>
            </a:r>
          </a:p>
        </p:txBody>
      </p:sp>
      <p:grpSp>
        <p:nvGrpSpPr>
          <p:cNvPr id="55" name="Group 55">
            <a:extLst>
              <a:ext uri="{C183D7F6-B498-43B3-948B-1728B52AA6E4}">
                <adec:decorative xmlns:adec="http://schemas.microsoft.com/office/drawing/2017/decorative" val="1"/>
              </a:ext>
            </a:extLst>
          </p:cNvPr>
          <p:cNvGrpSpPr/>
          <p:nvPr/>
        </p:nvGrpSpPr>
        <p:grpSpPr>
          <a:xfrm>
            <a:off x="1814636" y="2499873"/>
            <a:ext cx="723900" cy="723900"/>
            <a:chOff x="0" y="0"/>
            <a:chExt cx="812800" cy="812800"/>
          </a:xfrm>
        </p:grpSpPr>
        <p:sp>
          <p:nvSpPr>
            <p:cNvPr id="56" name="Freeform 56"/>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94D327"/>
            </a:solidFill>
          </p:spPr>
          <p:txBody>
            <a:bodyPr/>
            <a:lstStyle/>
            <a:p>
              <a:endParaRPr lang="en-GB" dirty="0"/>
            </a:p>
          </p:txBody>
        </p:sp>
        <p:sp>
          <p:nvSpPr>
            <p:cNvPr id="57" name="TextBox 57"/>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199" b="1" dirty="0">
                  <a:solidFill>
                    <a:srgbClr val="FFFFFF"/>
                  </a:solidFill>
                  <a:latin typeface="DM Sans Bold"/>
                  <a:ea typeface="DM Sans Bold"/>
                  <a:cs typeface="DM Sans Bold"/>
                  <a:sym typeface="DM Sans Bold"/>
                </a:rPr>
                <a:t>01</a:t>
              </a:r>
            </a:p>
          </p:txBody>
        </p:sp>
      </p:grpSp>
      <p:sp>
        <p:nvSpPr>
          <p:cNvPr id="13" name="AutoShape 13">
            <a:extLst>
              <a:ext uri="{C183D7F6-B498-43B3-948B-1728B52AA6E4}">
                <adec:decorative xmlns:adec="http://schemas.microsoft.com/office/drawing/2017/decorative" val="1"/>
              </a:ext>
            </a:extLst>
          </p:cNvPr>
          <p:cNvSpPr/>
          <p:nvPr/>
        </p:nvSpPr>
        <p:spPr>
          <a:xfrm flipV="1">
            <a:off x="2186111" y="3071373"/>
            <a:ext cx="0" cy="1089859"/>
          </a:xfrm>
          <a:prstGeom prst="line">
            <a:avLst/>
          </a:prstGeom>
          <a:ln w="19050" cap="flat">
            <a:solidFill>
              <a:srgbClr val="94D327"/>
            </a:solidFill>
            <a:prstDash val="solid"/>
            <a:headEnd type="none" w="sm" len="sm"/>
            <a:tailEnd type="none" w="sm" len="sm"/>
          </a:ln>
        </p:spPr>
        <p:txBody>
          <a:bodyPr/>
          <a:lstStyle/>
          <a:p>
            <a:endParaRPr lang="en-GB" dirty="0"/>
          </a:p>
        </p:txBody>
      </p:sp>
      <p:grpSp>
        <p:nvGrpSpPr>
          <p:cNvPr id="2" name="Group 2">
            <a:extLst>
              <a:ext uri="{C183D7F6-B498-43B3-948B-1728B52AA6E4}">
                <adec:decorative xmlns:adec="http://schemas.microsoft.com/office/drawing/2017/decorative" val="1"/>
              </a:ext>
            </a:extLst>
          </p:cNvPr>
          <p:cNvGrpSpPr/>
          <p:nvPr/>
        </p:nvGrpSpPr>
        <p:grpSpPr>
          <a:xfrm rot="5400000">
            <a:off x="-443997" y="5048895"/>
            <a:ext cx="5669529" cy="3162285"/>
            <a:chOff x="0" y="0"/>
            <a:chExt cx="1493209" cy="832865"/>
          </a:xfrm>
        </p:grpSpPr>
        <p:sp>
          <p:nvSpPr>
            <p:cNvPr id="3" name="Freeform 3">
              <a:extLst>
                <a:ext uri="{C183D7F6-B498-43B3-948B-1728B52AA6E4}">
                  <adec:decorative xmlns:adec="http://schemas.microsoft.com/office/drawing/2017/decorative" val="1"/>
                </a:ext>
              </a:extLst>
            </p:cNvPr>
            <p:cNvSpPr/>
            <p:nvPr/>
          </p:nvSpPr>
          <p:spPr>
            <a:xfrm>
              <a:off x="14069" y="0"/>
              <a:ext cx="1465072" cy="832865"/>
            </a:xfrm>
            <a:custGeom>
              <a:avLst/>
              <a:gdLst/>
              <a:ahLst/>
              <a:cxnLst/>
              <a:rect l="l" t="t" r="r" b="b"/>
              <a:pathLst>
                <a:path w="1465072" h="832865">
                  <a:moveTo>
                    <a:pt x="254677" y="0"/>
                  </a:moveTo>
                  <a:lnTo>
                    <a:pt x="1210395" y="0"/>
                  </a:lnTo>
                  <a:cubicBezTo>
                    <a:pt x="1248868" y="0"/>
                    <a:pt x="1282357" y="26300"/>
                    <a:pt x="1291476" y="63678"/>
                  </a:cubicBezTo>
                  <a:lnTo>
                    <a:pt x="1463604" y="769188"/>
                  </a:lnTo>
                  <a:cubicBezTo>
                    <a:pt x="1467349" y="784537"/>
                    <a:pt x="1463837" y="800757"/>
                    <a:pt x="1454079" y="813183"/>
                  </a:cubicBezTo>
                  <a:cubicBezTo>
                    <a:pt x="1444320" y="825609"/>
                    <a:pt x="1429395" y="832865"/>
                    <a:pt x="1413595" y="832865"/>
                  </a:cubicBezTo>
                  <a:lnTo>
                    <a:pt x="51477" y="832865"/>
                  </a:lnTo>
                  <a:cubicBezTo>
                    <a:pt x="35676" y="832865"/>
                    <a:pt x="20751" y="825609"/>
                    <a:pt x="10993" y="813183"/>
                  </a:cubicBezTo>
                  <a:cubicBezTo>
                    <a:pt x="1234" y="800757"/>
                    <a:pt x="-2278" y="784537"/>
                    <a:pt x="1467" y="769188"/>
                  </a:cubicBezTo>
                  <a:lnTo>
                    <a:pt x="173595" y="63678"/>
                  </a:lnTo>
                  <a:cubicBezTo>
                    <a:pt x="182714" y="26300"/>
                    <a:pt x="216203" y="0"/>
                    <a:pt x="254677" y="0"/>
                  </a:cubicBezTo>
                  <a:close/>
                </a:path>
              </a:pathLst>
            </a:custGeom>
            <a:solidFill>
              <a:srgbClr val="94D327"/>
            </a:solidFill>
          </p:spPr>
          <p:txBody>
            <a:bodyPr/>
            <a:lstStyle/>
            <a:p>
              <a:endParaRPr lang="en-GB" dirty="0"/>
            </a:p>
          </p:txBody>
        </p:sp>
        <p:sp>
          <p:nvSpPr>
            <p:cNvPr id="4" name="TextBox 4"/>
            <p:cNvSpPr txBox="1"/>
            <p:nvPr/>
          </p:nvSpPr>
          <p:spPr>
            <a:xfrm>
              <a:off x="127000" y="-38100"/>
              <a:ext cx="1239209" cy="870965"/>
            </a:xfrm>
            <a:prstGeom prst="rect">
              <a:avLst/>
            </a:prstGeom>
          </p:spPr>
          <p:txBody>
            <a:bodyPr lIns="50800" tIns="50800" rIns="50800" bIns="50800" rtlCol="0" anchor="ctr"/>
            <a:lstStyle/>
            <a:p>
              <a:pPr algn="ctr">
                <a:lnSpc>
                  <a:spcPts val="2659"/>
                </a:lnSpc>
              </a:pPr>
              <a:endParaRPr dirty="0"/>
            </a:p>
          </p:txBody>
        </p:sp>
      </p:grpSp>
      <p:sp>
        <p:nvSpPr>
          <p:cNvPr id="5" name="Freeform 5">
            <a:extLst>
              <a:ext uri="{C183D7F6-B498-43B3-948B-1728B52AA6E4}">
                <adec:decorative xmlns:adec="http://schemas.microsoft.com/office/drawing/2017/decorative" val="1"/>
              </a:ext>
            </a:extLst>
          </p:cNvPr>
          <p:cNvSpPr/>
          <p:nvPr/>
        </p:nvSpPr>
        <p:spPr>
          <a:xfrm rot="7641510">
            <a:off x="1387901" y="4497290"/>
            <a:ext cx="1144857" cy="1144857"/>
          </a:xfrm>
          <a:custGeom>
            <a:avLst/>
            <a:gdLst/>
            <a:ahLst/>
            <a:cxnLst/>
            <a:rect l="l" t="t" r="r" b="b"/>
            <a:pathLst>
              <a:path w="1144857" h="1144857">
                <a:moveTo>
                  <a:pt x="0" y="0"/>
                </a:moveTo>
                <a:lnTo>
                  <a:pt x="1144857" y="0"/>
                </a:lnTo>
                <a:lnTo>
                  <a:pt x="1144857" y="1144857"/>
                </a:lnTo>
                <a:lnTo>
                  <a:pt x="0" y="11448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79" name="TextBox 79"/>
          <p:cNvSpPr txBox="1"/>
          <p:nvPr/>
        </p:nvSpPr>
        <p:spPr>
          <a:xfrm>
            <a:off x="1069576" y="5609434"/>
            <a:ext cx="1845074" cy="2951027"/>
          </a:xfrm>
          <a:prstGeom prst="rect">
            <a:avLst/>
          </a:prstGeom>
        </p:spPr>
        <p:txBody>
          <a:bodyPr lIns="0" tIns="0" rIns="0" bIns="0" rtlCol="0" anchor="t">
            <a:spAutoFit/>
          </a:bodyPr>
          <a:lstStyle/>
          <a:p>
            <a:pPr algn="ctr">
              <a:lnSpc>
                <a:spcPts val="2164"/>
              </a:lnSpc>
            </a:pPr>
            <a:r>
              <a:rPr lang="en-US" sz="1665" dirty="0">
                <a:solidFill>
                  <a:srgbClr val="FDFDFE"/>
                </a:solidFill>
                <a:latin typeface="Arimo"/>
                <a:ea typeface="Arimo"/>
                <a:cs typeface="Arimo"/>
                <a:sym typeface="Arimo"/>
              </a:rPr>
              <a:t>The fact that 68% of respondents in the working group rated their overall NHS ME/CFS care as 'poor' or 'very poor' highlights the urgent need for service quality improvement.</a:t>
            </a:r>
          </a:p>
          <a:p>
            <a:pPr algn="ctr">
              <a:lnSpc>
                <a:spcPts val="2164"/>
              </a:lnSpc>
            </a:pPr>
            <a:endParaRPr lang="en-US" sz="1665" dirty="0">
              <a:solidFill>
                <a:srgbClr val="FDFDFE"/>
              </a:solidFill>
              <a:latin typeface="Arimo"/>
              <a:ea typeface="Arimo"/>
              <a:cs typeface="Arimo"/>
              <a:sym typeface="Arimo"/>
            </a:endParaRPr>
          </a:p>
        </p:txBody>
      </p:sp>
      <p:sp>
        <p:nvSpPr>
          <p:cNvPr id="6" name="Freeform 6">
            <a:extLst>
              <a:ext uri="{C183D7F6-B498-43B3-948B-1728B52AA6E4}">
                <adec:decorative xmlns:adec="http://schemas.microsoft.com/office/drawing/2017/decorative" val="1"/>
              </a:ext>
            </a:extLst>
          </p:cNvPr>
          <p:cNvSpPr/>
          <p:nvPr/>
        </p:nvSpPr>
        <p:spPr>
          <a:xfrm>
            <a:off x="2516400" y="4561680"/>
            <a:ext cx="1477627" cy="4314240"/>
          </a:xfrm>
          <a:custGeom>
            <a:avLst/>
            <a:gdLst/>
            <a:ahLst/>
            <a:cxnLst/>
            <a:rect l="l" t="t" r="r" b="b"/>
            <a:pathLst>
              <a:path w="1477627" h="4314240">
                <a:moveTo>
                  <a:pt x="0" y="0"/>
                </a:moveTo>
                <a:lnTo>
                  <a:pt x="1477627" y="0"/>
                </a:lnTo>
                <a:lnTo>
                  <a:pt x="1477627" y="4314241"/>
                </a:lnTo>
                <a:lnTo>
                  <a:pt x="0" y="431424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grpSp>
        <p:nvGrpSpPr>
          <p:cNvPr id="49" name="Group 49">
            <a:extLst>
              <a:ext uri="{C183D7F6-B498-43B3-948B-1728B52AA6E4}">
                <adec:decorative xmlns:adec="http://schemas.microsoft.com/office/drawing/2017/decorative" val="1"/>
              </a:ext>
            </a:extLst>
          </p:cNvPr>
          <p:cNvGrpSpPr/>
          <p:nvPr/>
        </p:nvGrpSpPr>
        <p:grpSpPr>
          <a:xfrm>
            <a:off x="4107956" y="2785623"/>
            <a:ext cx="723900" cy="723900"/>
            <a:chOff x="0" y="0"/>
            <a:chExt cx="812800" cy="812800"/>
          </a:xfrm>
        </p:grpSpPr>
        <p:sp>
          <p:nvSpPr>
            <p:cNvPr id="50" name="Freeform 50"/>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C197"/>
            </a:solidFill>
          </p:spPr>
          <p:txBody>
            <a:bodyPr/>
            <a:lstStyle/>
            <a:p>
              <a:endParaRPr lang="en-GB" dirty="0"/>
            </a:p>
          </p:txBody>
        </p:sp>
        <p:sp>
          <p:nvSpPr>
            <p:cNvPr id="51" name="TextBox 51"/>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199" b="1" dirty="0">
                  <a:solidFill>
                    <a:srgbClr val="FFFFFF"/>
                  </a:solidFill>
                  <a:latin typeface="DM Sans Bold"/>
                  <a:ea typeface="DM Sans Bold"/>
                  <a:cs typeface="DM Sans Bold"/>
                  <a:sym typeface="DM Sans Bold"/>
                </a:rPr>
                <a:t>02</a:t>
              </a:r>
            </a:p>
          </p:txBody>
        </p:sp>
      </p:grpSp>
      <p:sp>
        <p:nvSpPr>
          <p:cNvPr id="12" name="AutoShape 12">
            <a:extLst>
              <a:ext uri="{C183D7F6-B498-43B3-948B-1728B52AA6E4}">
                <adec:decorative xmlns:adec="http://schemas.microsoft.com/office/drawing/2017/decorative" val="1"/>
              </a:ext>
            </a:extLst>
          </p:cNvPr>
          <p:cNvSpPr/>
          <p:nvPr/>
        </p:nvSpPr>
        <p:spPr>
          <a:xfrm flipV="1">
            <a:off x="4479431" y="3383059"/>
            <a:ext cx="0" cy="934833"/>
          </a:xfrm>
          <a:prstGeom prst="line">
            <a:avLst/>
          </a:prstGeom>
          <a:ln w="19050" cap="flat">
            <a:solidFill>
              <a:srgbClr val="00C197"/>
            </a:solidFill>
            <a:prstDash val="solid"/>
            <a:headEnd type="none" w="sm" len="sm"/>
            <a:tailEnd type="none" w="sm" len="sm"/>
          </a:ln>
        </p:spPr>
        <p:txBody>
          <a:bodyPr/>
          <a:lstStyle/>
          <a:p>
            <a:endParaRPr lang="en-GB" dirty="0"/>
          </a:p>
        </p:txBody>
      </p:sp>
      <p:grpSp>
        <p:nvGrpSpPr>
          <p:cNvPr id="7" name="Group 7">
            <a:extLst>
              <a:ext uri="{C183D7F6-B498-43B3-948B-1728B52AA6E4}">
                <adec:decorative xmlns:adec="http://schemas.microsoft.com/office/drawing/2017/decorative" val="1"/>
              </a:ext>
            </a:extLst>
          </p:cNvPr>
          <p:cNvGrpSpPr/>
          <p:nvPr/>
        </p:nvGrpSpPr>
        <p:grpSpPr>
          <a:xfrm rot="5400000">
            <a:off x="1939893" y="5096406"/>
            <a:ext cx="5378727" cy="3067263"/>
            <a:chOff x="0" y="0"/>
            <a:chExt cx="1416619" cy="807839"/>
          </a:xfrm>
        </p:grpSpPr>
        <p:sp>
          <p:nvSpPr>
            <p:cNvPr id="8" name="Freeform 8"/>
            <p:cNvSpPr/>
            <p:nvPr/>
          </p:nvSpPr>
          <p:spPr>
            <a:xfrm>
              <a:off x="15226" y="0"/>
              <a:ext cx="1386168" cy="807839"/>
            </a:xfrm>
            <a:custGeom>
              <a:avLst/>
              <a:gdLst/>
              <a:ahLst/>
              <a:cxnLst/>
              <a:rect l="l" t="t" r="r" b="b"/>
              <a:pathLst>
                <a:path w="1386168" h="807839">
                  <a:moveTo>
                    <a:pt x="257063" y="0"/>
                  </a:moveTo>
                  <a:lnTo>
                    <a:pt x="1129104" y="0"/>
                  </a:lnTo>
                  <a:cubicBezTo>
                    <a:pt x="1169721" y="0"/>
                    <a:pt x="1205139" y="27612"/>
                    <a:pt x="1215047" y="67002"/>
                  </a:cubicBezTo>
                  <a:lnTo>
                    <a:pt x="1384540" y="740837"/>
                  </a:lnTo>
                  <a:cubicBezTo>
                    <a:pt x="1388589" y="756935"/>
                    <a:pt x="1384990" y="774002"/>
                    <a:pt x="1374783" y="787093"/>
                  </a:cubicBezTo>
                  <a:cubicBezTo>
                    <a:pt x="1364577" y="800185"/>
                    <a:pt x="1348904" y="807839"/>
                    <a:pt x="1332304" y="807839"/>
                  </a:cubicBezTo>
                  <a:lnTo>
                    <a:pt x="53863" y="807839"/>
                  </a:lnTo>
                  <a:cubicBezTo>
                    <a:pt x="37263" y="807839"/>
                    <a:pt x="21591" y="800185"/>
                    <a:pt x="11384" y="787093"/>
                  </a:cubicBezTo>
                  <a:cubicBezTo>
                    <a:pt x="1178" y="774002"/>
                    <a:pt x="-2422" y="756935"/>
                    <a:pt x="1627" y="740837"/>
                  </a:cubicBezTo>
                  <a:lnTo>
                    <a:pt x="171121" y="67002"/>
                  </a:lnTo>
                  <a:cubicBezTo>
                    <a:pt x="181029" y="27612"/>
                    <a:pt x="216446" y="0"/>
                    <a:pt x="257063" y="0"/>
                  </a:cubicBezTo>
                  <a:close/>
                </a:path>
              </a:pathLst>
            </a:custGeom>
            <a:solidFill>
              <a:srgbClr val="00C197"/>
            </a:solidFill>
          </p:spPr>
          <p:txBody>
            <a:bodyPr/>
            <a:lstStyle/>
            <a:p>
              <a:endParaRPr lang="en-GB" dirty="0"/>
            </a:p>
          </p:txBody>
        </p:sp>
        <p:sp>
          <p:nvSpPr>
            <p:cNvPr id="9" name="TextBox 9"/>
            <p:cNvSpPr txBox="1"/>
            <p:nvPr/>
          </p:nvSpPr>
          <p:spPr>
            <a:xfrm>
              <a:off x="127000" y="-38100"/>
              <a:ext cx="1162619" cy="845939"/>
            </a:xfrm>
            <a:prstGeom prst="rect">
              <a:avLst/>
            </a:prstGeom>
          </p:spPr>
          <p:txBody>
            <a:bodyPr lIns="50800" tIns="50800" rIns="50800" bIns="50800" rtlCol="0" anchor="ctr"/>
            <a:lstStyle/>
            <a:p>
              <a:pPr algn="ctr">
                <a:lnSpc>
                  <a:spcPts val="2659"/>
                </a:lnSpc>
              </a:pPr>
              <a:endParaRPr dirty="0"/>
            </a:p>
          </p:txBody>
        </p:sp>
      </p:grpSp>
      <p:sp>
        <p:nvSpPr>
          <p:cNvPr id="61" name="Freeform 61">
            <a:extLst>
              <a:ext uri="{C183D7F6-B498-43B3-948B-1728B52AA6E4}">
                <adec:decorative xmlns:adec="http://schemas.microsoft.com/office/drawing/2017/decorative" val="1"/>
              </a:ext>
            </a:extLst>
          </p:cNvPr>
          <p:cNvSpPr/>
          <p:nvPr/>
        </p:nvSpPr>
        <p:spPr>
          <a:xfrm rot="8100000">
            <a:off x="3661434" y="4627398"/>
            <a:ext cx="1144857" cy="1144857"/>
          </a:xfrm>
          <a:custGeom>
            <a:avLst/>
            <a:gdLst/>
            <a:ahLst/>
            <a:cxnLst/>
            <a:rect l="l" t="t" r="r" b="b"/>
            <a:pathLst>
              <a:path w="1144857" h="1144857">
                <a:moveTo>
                  <a:pt x="0" y="0"/>
                </a:moveTo>
                <a:lnTo>
                  <a:pt x="1144857" y="0"/>
                </a:lnTo>
                <a:lnTo>
                  <a:pt x="1144857" y="1144857"/>
                </a:lnTo>
                <a:lnTo>
                  <a:pt x="0" y="11448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67" name="Freeform 67">
            <a:extLst>
              <a:ext uri="{C183D7F6-B498-43B3-948B-1728B52AA6E4}">
                <adec:decorative xmlns:adec="http://schemas.microsoft.com/office/drawing/2017/decorative" val="1"/>
              </a:ext>
            </a:extLst>
          </p:cNvPr>
          <p:cNvSpPr/>
          <p:nvPr/>
        </p:nvSpPr>
        <p:spPr>
          <a:xfrm>
            <a:off x="4143137" y="5009326"/>
            <a:ext cx="374142" cy="440815"/>
          </a:xfrm>
          <a:custGeom>
            <a:avLst/>
            <a:gdLst/>
            <a:ahLst/>
            <a:cxnLst/>
            <a:rect l="l" t="t" r="r" b="b"/>
            <a:pathLst>
              <a:path w="374142" h="440815">
                <a:moveTo>
                  <a:pt x="0" y="0"/>
                </a:moveTo>
                <a:lnTo>
                  <a:pt x="374142" y="0"/>
                </a:lnTo>
                <a:lnTo>
                  <a:pt x="374142" y="440816"/>
                </a:lnTo>
                <a:lnTo>
                  <a:pt x="0" y="440816"/>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78" name="TextBox 78"/>
          <p:cNvSpPr txBox="1"/>
          <p:nvPr/>
        </p:nvSpPr>
        <p:spPr>
          <a:xfrm>
            <a:off x="3356264" y="5745703"/>
            <a:ext cx="1809750" cy="2579675"/>
          </a:xfrm>
          <a:prstGeom prst="rect">
            <a:avLst/>
          </a:prstGeom>
        </p:spPr>
        <p:txBody>
          <a:bodyPr lIns="0" tIns="0" rIns="0" bIns="0" rtlCol="0" anchor="t">
            <a:spAutoFit/>
          </a:bodyPr>
          <a:lstStyle/>
          <a:p>
            <a:pPr algn="l">
              <a:lnSpc>
                <a:spcPts val="2079"/>
              </a:lnSpc>
            </a:pPr>
            <a:r>
              <a:rPr lang="en-US" sz="1599" dirty="0">
                <a:solidFill>
                  <a:srgbClr val="FFFBFB"/>
                </a:solidFill>
                <a:latin typeface="Arimo"/>
                <a:ea typeface="Arimo"/>
                <a:cs typeface="Arimo"/>
                <a:sym typeface="Arimo"/>
              </a:rPr>
              <a:t>Coding for ME/CFS is often not done correctly, and many patients are not recorded as having ME/CFS, making it difficult to maintain accurate statistics.</a:t>
            </a:r>
          </a:p>
          <a:p>
            <a:pPr algn="l">
              <a:lnSpc>
                <a:spcPts val="2079"/>
              </a:lnSpc>
            </a:pPr>
            <a:endParaRPr lang="en-US" sz="1599" dirty="0">
              <a:solidFill>
                <a:srgbClr val="FFFBFB"/>
              </a:solidFill>
              <a:latin typeface="Arimo"/>
              <a:ea typeface="Arimo"/>
              <a:cs typeface="Arimo"/>
              <a:sym typeface="Arimo"/>
            </a:endParaRPr>
          </a:p>
          <a:p>
            <a:pPr algn="l">
              <a:lnSpc>
                <a:spcPts val="2079"/>
              </a:lnSpc>
            </a:pPr>
            <a:endParaRPr lang="en-US" sz="1599" dirty="0">
              <a:solidFill>
                <a:srgbClr val="FFFBFB"/>
              </a:solidFill>
              <a:latin typeface="Arimo"/>
              <a:ea typeface="Arimo"/>
              <a:cs typeface="Arimo"/>
              <a:sym typeface="Arimo"/>
            </a:endParaRPr>
          </a:p>
        </p:txBody>
      </p:sp>
      <p:sp>
        <p:nvSpPr>
          <p:cNvPr id="10" name="Freeform 10">
            <a:extLst>
              <a:ext uri="{C183D7F6-B498-43B3-948B-1728B52AA6E4}">
                <adec:decorative xmlns:adec="http://schemas.microsoft.com/office/drawing/2017/decorative" val="1"/>
              </a:ext>
            </a:extLst>
          </p:cNvPr>
          <p:cNvSpPr/>
          <p:nvPr/>
        </p:nvSpPr>
        <p:spPr>
          <a:xfrm>
            <a:off x="4831856" y="4634856"/>
            <a:ext cx="1366699" cy="3990363"/>
          </a:xfrm>
          <a:custGeom>
            <a:avLst/>
            <a:gdLst/>
            <a:ahLst/>
            <a:cxnLst/>
            <a:rect l="l" t="t" r="r" b="b"/>
            <a:pathLst>
              <a:path w="1366699" h="3990363">
                <a:moveTo>
                  <a:pt x="0" y="0"/>
                </a:moveTo>
                <a:lnTo>
                  <a:pt x="1366699" y="0"/>
                </a:lnTo>
                <a:lnTo>
                  <a:pt x="1366699" y="3990363"/>
                </a:lnTo>
                <a:lnTo>
                  <a:pt x="0" y="399036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grpSp>
        <p:nvGrpSpPr>
          <p:cNvPr id="43" name="Group 43">
            <a:extLst>
              <a:ext uri="{C183D7F6-B498-43B3-948B-1728B52AA6E4}">
                <adec:decorative xmlns:adec="http://schemas.microsoft.com/office/drawing/2017/decorative" val="1"/>
              </a:ext>
            </a:extLst>
          </p:cNvPr>
          <p:cNvGrpSpPr/>
          <p:nvPr/>
        </p:nvGrpSpPr>
        <p:grpSpPr>
          <a:xfrm>
            <a:off x="6401276" y="2976123"/>
            <a:ext cx="723900" cy="723900"/>
            <a:chOff x="0" y="0"/>
            <a:chExt cx="812800" cy="812800"/>
          </a:xfrm>
        </p:grpSpPr>
        <p:sp>
          <p:nvSpPr>
            <p:cNvPr id="44" name="Freeform 4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A3C4"/>
            </a:solidFill>
          </p:spPr>
          <p:txBody>
            <a:bodyPr/>
            <a:lstStyle/>
            <a:p>
              <a:endParaRPr lang="en-GB" dirty="0"/>
            </a:p>
          </p:txBody>
        </p:sp>
        <p:sp>
          <p:nvSpPr>
            <p:cNvPr id="45" name="TextBox 45"/>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199" b="1" dirty="0">
                  <a:solidFill>
                    <a:srgbClr val="FFFFFF"/>
                  </a:solidFill>
                  <a:latin typeface="DM Sans Bold"/>
                  <a:ea typeface="DM Sans Bold"/>
                  <a:cs typeface="DM Sans Bold"/>
                  <a:sym typeface="DM Sans Bold"/>
                </a:rPr>
                <a:t>03</a:t>
              </a:r>
            </a:p>
          </p:txBody>
        </p:sp>
      </p:grpSp>
      <p:sp>
        <p:nvSpPr>
          <p:cNvPr id="11" name="AutoShape 11">
            <a:extLst>
              <a:ext uri="{C183D7F6-B498-43B3-948B-1728B52AA6E4}">
                <adec:decorative xmlns:adec="http://schemas.microsoft.com/office/drawing/2017/decorative" val="1"/>
              </a:ext>
            </a:extLst>
          </p:cNvPr>
          <p:cNvSpPr/>
          <p:nvPr/>
        </p:nvSpPr>
        <p:spPr>
          <a:xfrm flipV="1">
            <a:off x="6744176" y="3544998"/>
            <a:ext cx="0" cy="927920"/>
          </a:xfrm>
          <a:prstGeom prst="line">
            <a:avLst/>
          </a:prstGeom>
          <a:ln w="19050" cap="flat">
            <a:solidFill>
              <a:srgbClr val="007BFF"/>
            </a:solidFill>
            <a:prstDash val="solid"/>
            <a:headEnd type="none" w="sm" len="sm"/>
            <a:tailEnd type="none" w="sm" len="sm"/>
          </a:ln>
        </p:spPr>
        <p:txBody>
          <a:bodyPr/>
          <a:lstStyle/>
          <a:p>
            <a:endParaRPr lang="en-GB" dirty="0"/>
          </a:p>
        </p:txBody>
      </p:sp>
      <p:grpSp>
        <p:nvGrpSpPr>
          <p:cNvPr id="14" name="Group 14">
            <a:extLst>
              <a:ext uri="{C183D7F6-B498-43B3-948B-1728B52AA6E4}">
                <adec:decorative xmlns:adec="http://schemas.microsoft.com/office/drawing/2017/decorative" val="1"/>
              </a:ext>
            </a:extLst>
          </p:cNvPr>
          <p:cNvGrpSpPr/>
          <p:nvPr/>
        </p:nvGrpSpPr>
        <p:grpSpPr>
          <a:xfrm rot="5400000">
            <a:off x="4465511" y="5044125"/>
            <a:ext cx="5004053" cy="3171825"/>
            <a:chOff x="0" y="0"/>
            <a:chExt cx="1317940" cy="835378"/>
          </a:xfrm>
        </p:grpSpPr>
        <p:sp>
          <p:nvSpPr>
            <p:cNvPr id="15" name="Freeform 15"/>
            <p:cNvSpPr/>
            <p:nvPr/>
          </p:nvSpPr>
          <p:spPr>
            <a:xfrm>
              <a:off x="15898" y="0"/>
              <a:ext cx="1286144" cy="835378"/>
            </a:xfrm>
            <a:custGeom>
              <a:avLst/>
              <a:gdLst/>
              <a:ahLst/>
              <a:cxnLst/>
              <a:rect l="l" t="t" r="r" b="b"/>
              <a:pathLst>
                <a:path w="1286144" h="835378">
                  <a:moveTo>
                    <a:pt x="261564" y="0"/>
                  </a:moveTo>
                  <a:lnTo>
                    <a:pt x="1024580" y="0"/>
                  </a:lnTo>
                  <a:cubicBezTo>
                    <a:pt x="1068163" y="0"/>
                    <a:pt x="1106093" y="29809"/>
                    <a:pt x="1116394" y="72158"/>
                  </a:cubicBezTo>
                  <a:lnTo>
                    <a:pt x="1284490" y="763220"/>
                  </a:lnTo>
                  <a:cubicBezTo>
                    <a:pt x="1288722" y="780619"/>
                    <a:pt x="1284733" y="798999"/>
                    <a:pt x="1273668" y="813078"/>
                  </a:cubicBezTo>
                  <a:cubicBezTo>
                    <a:pt x="1262603" y="827157"/>
                    <a:pt x="1245687" y="835378"/>
                    <a:pt x="1227780" y="835378"/>
                  </a:cubicBezTo>
                  <a:lnTo>
                    <a:pt x="58364" y="835378"/>
                  </a:lnTo>
                  <a:cubicBezTo>
                    <a:pt x="40457" y="835378"/>
                    <a:pt x="23541" y="827157"/>
                    <a:pt x="12476" y="813078"/>
                  </a:cubicBezTo>
                  <a:cubicBezTo>
                    <a:pt x="1411" y="798999"/>
                    <a:pt x="-2578" y="780619"/>
                    <a:pt x="1654" y="763220"/>
                  </a:cubicBezTo>
                  <a:lnTo>
                    <a:pt x="169750" y="72158"/>
                  </a:lnTo>
                  <a:cubicBezTo>
                    <a:pt x="180051" y="29809"/>
                    <a:pt x="217981" y="0"/>
                    <a:pt x="261564" y="0"/>
                  </a:cubicBezTo>
                  <a:close/>
                </a:path>
              </a:pathLst>
            </a:custGeom>
            <a:solidFill>
              <a:srgbClr val="00A3C4"/>
            </a:solidFill>
            <a:ln cap="rnd">
              <a:noFill/>
              <a:prstDash val="solid"/>
              <a:round/>
            </a:ln>
          </p:spPr>
          <p:txBody>
            <a:bodyPr/>
            <a:lstStyle/>
            <a:p>
              <a:endParaRPr lang="en-GB" dirty="0"/>
            </a:p>
          </p:txBody>
        </p:sp>
        <p:sp>
          <p:nvSpPr>
            <p:cNvPr id="16" name="TextBox 16"/>
            <p:cNvSpPr txBox="1"/>
            <p:nvPr/>
          </p:nvSpPr>
          <p:spPr>
            <a:xfrm>
              <a:off x="127000" y="-38100"/>
              <a:ext cx="1063940" cy="873478"/>
            </a:xfrm>
            <a:prstGeom prst="rect">
              <a:avLst/>
            </a:prstGeom>
          </p:spPr>
          <p:txBody>
            <a:bodyPr lIns="50800" tIns="50800" rIns="50800" bIns="50800" rtlCol="0" anchor="ctr"/>
            <a:lstStyle/>
            <a:p>
              <a:pPr algn="ctr">
                <a:lnSpc>
                  <a:spcPts val="2659"/>
                </a:lnSpc>
              </a:pPr>
              <a:endParaRPr dirty="0"/>
            </a:p>
          </p:txBody>
        </p:sp>
      </p:grpSp>
      <p:sp>
        <p:nvSpPr>
          <p:cNvPr id="63" name="Freeform 63">
            <a:extLst>
              <a:ext uri="{C183D7F6-B498-43B3-948B-1728B52AA6E4}">
                <adec:decorative xmlns:adec="http://schemas.microsoft.com/office/drawing/2017/decorative" val="1"/>
              </a:ext>
            </a:extLst>
          </p:cNvPr>
          <p:cNvSpPr/>
          <p:nvPr/>
        </p:nvSpPr>
        <p:spPr>
          <a:xfrm rot="8100000">
            <a:off x="5942672" y="4817898"/>
            <a:ext cx="1144857" cy="1144857"/>
          </a:xfrm>
          <a:custGeom>
            <a:avLst/>
            <a:gdLst/>
            <a:ahLst/>
            <a:cxnLst/>
            <a:rect l="l" t="t" r="r" b="b"/>
            <a:pathLst>
              <a:path w="1144857" h="1144857">
                <a:moveTo>
                  <a:pt x="0" y="0"/>
                </a:moveTo>
                <a:lnTo>
                  <a:pt x="1144856" y="0"/>
                </a:lnTo>
                <a:lnTo>
                  <a:pt x="1144856" y="1144857"/>
                </a:lnTo>
                <a:lnTo>
                  <a:pt x="0" y="11448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68" name="Freeform 68">
            <a:extLst>
              <a:ext uri="{C183D7F6-B498-43B3-948B-1728B52AA6E4}">
                <adec:decorative xmlns:adec="http://schemas.microsoft.com/office/drawing/2017/decorative" val="1"/>
              </a:ext>
            </a:extLst>
          </p:cNvPr>
          <p:cNvSpPr/>
          <p:nvPr/>
        </p:nvSpPr>
        <p:spPr>
          <a:xfrm>
            <a:off x="6350044" y="5164685"/>
            <a:ext cx="470332" cy="470332"/>
          </a:xfrm>
          <a:custGeom>
            <a:avLst/>
            <a:gdLst/>
            <a:ahLst/>
            <a:cxnLst/>
            <a:rect l="l" t="t" r="r" b="b"/>
            <a:pathLst>
              <a:path w="470332" h="470332">
                <a:moveTo>
                  <a:pt x="0" y="0"/>
                </a:moveTo>
                <a:lnTo>
                  <a:pt x="470332" y="0"/>
                </a:lnTo>
                <a:lnTo>
                  <a:pt x="470332" y="470332"/>
                </a:lnTo>
                <a:lnTo>
                  <a:pt x="0" y="47033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sp>
        <p:nvSpPr>
          <p:cNvPr id="76" name="TextBox 76"/>
          <p:cNvSpPr txBox="1"/>
          <p:nvPr/>
        </p:nvSpPr>
        <p:spPr>
          <a:xfrm>
            <a:off x="5610225" y="5923682"/>
            <a:ext cx="1809750" cy="2322533"/>
          </a:xfrm>
          <a:prstGeom prst="rect">
            <a:avLst/>
          </a:prstGeom>
        </p:spPr>
        <p:txBody>
          <a:bodyPr lIns="0" tIns="0" rIns="0" bIns="0" rtlCol="0" anchor="t">
            <a:spAutoFit/>
          </a:bodyPr>
          <a:lstStyle/>
          <a:p>
            <a:pPr algn="l">
              <a:lnSpc>
                <a:spcPts val="2079"/>
              </a:lnSpc>
            </a:pPr>
            <a:r>
              <a:rPr lang="en-US" sz="1599" dirty="0">
                <a:solidFill>
                  <a:srgbClr val="FFFFFF"/>
                </a:solidFill>
                <a:latin typeface="Arimo"/>
                <a:ea typeface="Arimo"/>
                <a:cs typeface="Arimo"/>
                <a:sym typeface="Arimo"/>
              </a:rPr>
              <a:t>Inappropriate exercise-based and psychogenic treatment models continue to persist in some areas of the Integrated Care Board (ICB).</a:t>
            </a:r>
          </a:p>
          <a:p>
            <a:pPr algn="ctr">
              <a:lnSpc>
                <a:spcPts val="2079"/>
              </a:lnSpc>
            </a:pPr>
            <a:endParaRPr lang="en-US" sz="1599" dirty="0">
              <a:solidFill>
                <a:srgbClr val="FFFFFF"/>
              </a:solidFill>
              <a:latin typeface="Arimo"/>
              <a:ea typeface="Arimo"/>
              <a:cs typeface="Arimo"/>
              <a:sym typeface="Arimo"/>
            </a:endParaRPr>
          </a:p>
        </p:txBody>
      </p:sp>
      <p:sp>
        <p:nvSpPr>
          <p:cNvPr id="17" name="Freeform 17">
            <a:extLst>
              <a:ext uri="{C183D7F6-B498-43B3-948B-1728B52AA6E4}">
                <adec:decorative xmlns:adec="http://schemas.microsoft.com/office/drawing/2017/decorative" val="1"/>
              </a:ext>
            </a:extLst>
          </p:cNvPr>
          <p:cNvSpPr/>
          <p:nvPr/>
        </p:nvSpPr>
        <p:spPr>
          <a:xfrm>
            <a:off x="7123643" y="4850005"/>
            <a:ext cx="1237774" cy="3613938"/>
          </a:xfrm>
          <a:custGeom>
            <a:avLst/>
            <a:gdLst/>
            <a:ahLst/>
            <a:cxnLst/>
            <a:rect l="l" t="t" r="r" b="b"/>
            <a:pathLst>
              <a:path w="1237774" h="3613938">
                <a:moveTo>
                  <a:pt x="0" y="0"/>
                </a:moveTo>
                <a:lnTo>
                  <a:pt x="1237774" y="0"/>
                </a:lnTo>
                <a:lnTo>
                  <a:pt x="1237774" y="3613938"/>
                </a:lnTo>
                <a:lnTo>
                  <a:pt x="0" y="361393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grpSp>
        <p:nvGrpSpPr>
          <p:cNvPr id="40" name="Group 40">
            <a:extLst>
              <a:ext uri="{C183D7F6-B498-43B3-948B-1728B52AA6E4}">
                <adec:decorative xmlns:adec="http://schemas.microsoft.com/office/drawing/2017/decorative" val="1"/>
              </a:ext>
            </a:extLst>
          </p:cNvPr>
          <p:cNvGrpSpPr/>
          <p:nvPr/>
        </p:nvGrpSpPr>
        <p:grpSpPr>
          <a:xfrm>
            <a:off x="8782050" y="3071373"/>
            <a:ext cx="723900" cy="723900"/>
            <a:chOff x="0" y="0"/>
            <a:chExt cx="812800" cy="812800"/>
          </a:xfrm>
        </p:grpSpPr>
        <p:sp>
          <p:nvSpPr>
            <p:cNvPr id="41" name="Freeform 41"/>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007BFF"/>
            </a:solidFill>
          </p:spPr>
          <p:txBody>
            <a:bodyPr/>
            <a:lstStyle/>
            <a:p>
              <a:endParaRPr lang="en-GB" dirty="0"/>
            </a:p>
          </p:txBody>
        </p:sp>
        <p:sp>
          <p:nvSpPr>
            <p:cNvPr id="42" name="TextBox 42"/>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199" b="1" dirty="0">
                  <a:solidFill>
                    <a:srgbClr val="FFFFFF"/>
                  </a:solidFill>
                  <a:latin typeface="DM Sans Bold"/>
                  <a:ea typeface="DM Sans Bold"/>
                  <a:cs typeface="DM Sans Bold"/>
                  <a:sym typeface="DM Sans Bold"/>
                </a:rPr>
                <a:t>04</a:t>
              </a:r>
            </a:p>
          </p:txBody>
        </p:sp>
      </p:grpSp>
      <p:sp>
        <p:nvSpPr>
          <p:cNvPr id="38" name="AutoShape 38">
            <a:extLst>
              <a:ext uri="{C183D7F6-B498-43B3-948B-1728B52AA6E4}">
                <adec:decorative xmlns:adec="http://schemas.microsoft.com/office/drawing/2017/decorative" val="1"/>
              </a:ext>
            </a:extLst>
          </p:cNvPr>
          <p:cNvSpPr/>
          <p:nvPr/>
        </p:nvSpPr>
        <p:spPr>
          <a:xfrm flipV="1">
            <a:off x="9144000" y="3616303"/>
            <a:ext cx="0" cy="1089859"/>
          </a:xfrm>
          <a:prstGeom prst="line">
            <a:avLst/>
          </a:prstGeom>
          <a:ln w="19050" cap="flat">
            <a:solidFill>
              <a:srgbClr val="007BFF"/>
            </a:solidFill>
            <a:prstDash val="solid"/>
            <a:headEnd type="none" w="sm" len="sm"/>
            <a:tailEnd type="none" w="sm" len="sm"/>
          </a:ln>
        </p:spPr>
        <p:txBody>
          <a:bodyPr/>
          <a:lstStyle/>
          <a:p>
            <a:endParaRPr lang="en-GB" dirty="0"/>
          </a:p>
        </p:txBody>
      </p:sp>
      <p:grpSp>
        <p:nvGrpSpPr>
          <p:cNvPr id="35" name="Group 35">
            <a:extLst>
              <a:ext uri="{C183D7F6-B498-43B3-948B-1728B52AA6E4}">
                <adec:decorative xmlns:adec="http://schemas.microsoft.com/office/drawing/2017/decorative" val="1"/>
              </a:ext>
            </a:extLst>
          </p:cNvPr>
          <p:cNvGrpSpPr/>
          <p:nvPr/>
        </p:nvGrpSpPr>
        <p:grpSpPr>
          <a:xfrm>
            <a:off x="7695009" y="4420411"/>
            <a:ext cx="3008384" cy="4419247"/>
            <a:chOff x="0" y="0"/>
            <a:chExt cx="777679" cy="1163917"/>
          </a:xfrm>
        </p:grpSpPr>
        <p:sp>
          <p:nvSpPr>
            <p:cNvPr id="36" name="Freeform 36"/>
            <p:cNvSpPr/>
            <p:nvPr/>
          </p:nvSpPr>
          <p:spPr>
            <a:xfrm>
              <a:off x="0" y="0"/>
              <a:ext cx="777679" cy="1163917"/>
            </a:xfrm>
            <a:custGeom>
              <a:avLst/>
              <a:gdLst/>
              <a:ahLst/>
              <a:cxnLst/>
              <a:rect l="l" t="t" r="r" b="b"/>
              <a:pathLst>
                <a:path w="777679" h="1163917">
                  <a:moveTo>
                    <a:pt x="125853" y="0"/>
                  </a:moveTo>
                  <a:lnTo>
                    <a:pt x="651826" y="0"/>
                  </a:lnTo>
                  <a:cubicBezTo>
                    <a:pt x="721333" y="0"/>
                    <a:pt x="777679" y="56346"/>
                    <a:pt x="777679" y="125853"/>
                  </a:cubicBezTo>
                  <a:lnTo>
                    <a:pt x="777679" y="1038064"/>
                  </a:lnTo>
                  <a:cubicBezTo>
                    <a:pt x="777679" y="1107571"/>
                    <a:pt x="721333" y="1163917"/>
                    <a:pt x="651826" y="1163917"/>
                  </a:cubicBezTo>
                  <a:lnTo>
                    <a:pt x="125853" y="1163917"/>
                  </a:lnTo>
                  <a:cubicBezTo>
                    <a:pt x="56346" y="1163917"/>
                    <a:pt x="0" y="1107571"/>
                    <a:pt x="0" y="1038064"/>
                  </a:cubicBezTo>
                  <a:lnTo>
                    <a:pt x="0" y="125853"/>
                  </a:lnTo>
                  <a:cubicBezTo>
                    <a:pt x="0" y="56346"/>
                    <a:pt x="56346" y="0"/>
                    <a:pt x="125853" y="0"/>
                  </a:cubicBezTo>
                  <a:close/>
                </a:path>
              </a:pathLst>
            </a:custGeom>
            <a:solidFill>
              <a:srgbClr val="007BFF"/>
            </a:solidFill>
          </p:spPr>
          <p:txBody>
            <a:bodyPr/>
            <a:lstStyle/>
            <a:p>
              <a:endParaRPr lang="en-GB" dirty="0"/>
            </a:p>
          </p:txBody>
        </p:sp>
        <p:sp>
          <p:nvSpPr>
            <p:cNvPr id="37" name="TextBox 37"/>
            <p:cNvSpPr txBox="1"/>
            <p:nvPr/>
          </p:nvSpPr>
          <p:spPr>
            <a:xfrm>
              <a:off x="0" y="-38100"/>
              <a:ext cx="777679" cy="1202017"/>
            </a:xfrm>
            <a:prstGeom prst="rect">
              <a:avLst/>
            </a:prstGeom>
          </p:spPr>
          <p:txBody>
            <a:bodyPr lIns="50800" tIns="50800" rIns="50800" bIns="50800" rtlCol="0" anchor="ctr"/>
            <a:lstStyle/>
            <a:p>
              <a:pPr algn="ctr">
                <a:lnSpc>
                  <a:spcPts val="2659"/>
                </a:lnSpc>
              </a:pPr>
              <a:endParaRPr dirty="0"/>
            </a:p>
          </p:txBody>
        </p:sp>
      </p:grpSp>
      <p:sp>
        <p:nvSpPr>
          <p:cNvPr id="39" name="Freeform 39">
            <a:extLst>
              <a:ext uri="{C183D7F6-B498-43B3-948B-1728B52AA6E4}">
                <adec:decorative xmlns:adec="http://schemas.microsoft.com/office/drawing/2017/decorative" val="1"/>
              </a:ext>
            </a:extLst>
          </p:cNvPr>
          <p:cNvSpPr/>
          <p:nvPr/>
        </p:nvSpPr>
        <p:spPr>
          <a:xfrm rot="2700000">
            <a:off x="8571572" y="4827423"/>
            <a:ext cx="1144857" cy="1144857"/>
          </a:xfrm>
          <a:custGeom>
            <a:avLst/>
            <a:gdLst/>
            <a:ahLst/>
            <a:cxnLst/>
            <a:rect l="l" t="t" r="r" b="b"/>
            <a:pathLst>
              <a:path w="1144857" h="1144857">
                <a:moveTo>
                  <a:pt x="0" y="0"/>
                </a:moveTo>
                <a:lnTo>
                  <a:pt x="1144856" y="0"/>
                </a:lnTo>
                <a:lnTo>
                  <a:pt x="1144856" y="1144857"/>
                </a:lnTo>
                <a:lnTo>
                  <a:pt x="0" y="11448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65" name="Freeform 65" descr="A blue line drawing of a clipboard with a checklist. There are checkmarks and an x on the left side, and horizontal lines for writing on the right."/>
          <p:cNvSpPr/>
          <p:nvPr/>
        </p:nvSpPr>
        <p:spPr>
          <a:xfrm>
            <a:off x="8953405" y="5076001"/>
            <a:ext cx="381190" cy="457200"/>
          </a:xfrm>
          <a:custGeom>
            <a:avLst/>
            <a:gdLst/>
            <a:ahLst/>
            <a:cxnLst/>
            <a:rect l="l" t="t" r="r" b="b"/>
            <a:pathLst>
              <a:path w="381190" h="457200">
                <a:moveTo>
                  <a:pt x="0" y="0"/>
                </a:moveTo>
                <a:lnTo>
                  <a:pt x="381190" y="0"/>
                </a:lnTo>
                <a:lnTo>
                  <a:pt x="381190" y="457200"/>
                </a:lnTo>
                <a:lnTo>
                  <a:pt x="0" y="45720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77" name="TextBox 77"/>
          <p:cNvSpPr txBox="1"/>
          <p:nvPr/>
        </p:nvSpPr>
        <p:spPr>
          <a:xfrm>
            <a:off x="8171974" y="5980787"/>
            <a:ext cx="1905000" cy="2579675"/>
          </a:xfrm>
          <a:prstGeom prst="rect">
            <a:avLst/>
          </a:prstGeom>
        </p:spPr>
        <p:txBody>
          <a:bodyPr lIns="0" tIns="0" rIns="0" bIns="0" rtlCol="0" anchor="t">
            <a:spAutoFit/>
          </a:bodyPr>
          <a:lstStyle/>
          <a:p>
            <a:pPr algn="l">
              <a:lnSpc>
                <a:spcPts val="2079"/>
              </a:lnSpc>
            </a:pPr>
            <a:r>
              <a:rPr lang="en-US" sz="1599" dirty="0">
                <a:solidFill>
                  <a:srgbClr val="FFFFFF"/>
                </a:solidFill>
                <a:latin typeface="Arimo"/>
                <a:ea typeface="Arimo"/>
                <a:cs typeface="Arimo"/>
                <a:sym typeface="Arimo"/>
              </a:rPr>
              <a:t>There are significant inconsistencies in diagnosis, treatment pathways, and professional understanding, which undermine trust in ME/CFS care.</a:t>
            </a:r>
          </a:p>
          <a:p>
            <a:pPr algn="l">
              <a:lnSpc>
                <a:spcPts val="2079"/>
              </a:lnSpc>
            </a:pPr>
            <a:endParaRPr lang="en-US" sz="1599" dirty="0">
              <a:solidFill>
                <a:srgbClr val="FFFFFF"/>
              </a:solidFill>
              <a:latin typeface="Arimo"/>
              <a:ea typeface="Arimo"/>
              <a:cs typeface="Arimo"/>
              <a:sym typeface="Arimo"/>
            </a:endParaRPr>
          </a:p>
        </p:txBody>
      </p:sp>
      <p:grpSp>
        <p:nvGrpSpPr>
          <p:cNvPr id="46" name="Group 46">
            <a:extLst>
              <a:ext uri="{C183D7F6-B498-43B3-948B-1728B52AA6E4}">
                <adec:decorative xmlns:adec="http://schemas.microsoft.com/office/drawing/2017/decorative" val="1"/>
              </a:ext>
            </a:extLst>
          </p:cNvPr>
          <p:cNvGrpSpPr/>
          <p:nvPr/>
        </p:nvGrpSpPr>
        <p:grpSpPr>
          <a:xfrm>
            <a:off x="11077575" y="2976123"/>
            <a:ext cx="723900" cy="723900"/>
            <a:chOff x="0" y="0"/>
            <a:chExt cx="812800" cy="812800"/>
          </a:xfrm>
        </p:grpSpPr>
        <p:sp>
          <p:nvSpPr>
            <p:cNvPr id="47" name="Freeform 47"/>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75DC5"/>
            </a:solidFill>
          </p:spPr>
          <p:txBody>
            <a:bodyPr/>
            <a:lstStyle/>
            <a:p>
              <a:endParaRPr lang="en-GB" dirty="0"/>
            </a:p>
          </p:txBody>
        </p:sp>
        <p:sp>
          <p:nvSpPr>
            <p:cNvPr id="48" name="TextBox 48"/>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199" b="1" dirty="0">
                  <a:solidFill>
                    <a:srgbClr val="FFFFFF"/>
                  </a:solidFill>
                  <a:latin typeface="DM Sans Bold"/>
                  <a:ea typeface="DM Sans Bold"/>
                  <a:cs typeface="DM Sans Bold"/>
                  <a:sym typeface="DM Sans Bold"/>
                </a:rPr>
                <a:t>05</a:t>
              </a:r>
            </a:p>
          </p:txBody>
        </p:sp>
      </p:grpSp>
      <p:sp>
        <p:nvSpPr>
          <p:cNvPr id="32" name="AutoShape 32">
            <a:extLst>
              <a:ext uri="{C183D7F6-B498-43B3-948B-1728B52AA6E4}">
                <adec:decorative xmlns:adec="http://schemas.microsoft.com/office/drawing/2017/decorative" val="1"/>
              </a:ext>
            </a:extLst>
          </p:cNvPr>
          <p:cNvSpPr/>
          <p:nvPr/>
        </p:nvSpPr>
        <p:spPr>
          <a:xfrm flipV="1">
            <a:off x="11439525" y="3538085"/>
            <a:ext cx="0" cy="934833"/>
          </a:xfrm>
          <a:prstGeom prst="line">
            <a:avLst/>
          </a:prstGeom>
          <a:ln w="19050" cap="flat">
            <a:solidFill>
              <a:srgbClr val="175DC5"/>
            </a:solidFill>
            <a:prstDash val="solid"/>
            <a:headEnd type="none" w="sm" len="sm"/>
            <a:tailEnd type="none" w="sm" len="sm"/>
          </a:ln>
        </p:spPr>
        <p:txBody>
          <a:bodyPr/>
          <a:lstStyle/>
          <a:p>
            <a:endParaRPr lang="en-GB" dirty="0"/>
          </a:p>
        </p:txBody>
      </p:sp>
      <p:sp>
        <p:nvSpPr>
          <p:cNvPr id="64" name="Freeform 64">
            <a:extLst>
              <a:ext uri="{C183D7F6-B498-43B3-948B-1728B52AA6E4}">
                <adec:decorative xmlns:adec="http://schemas.microsoft.com/office/drawing/2017/decorative" val="1"/>
              </a:ext>
            </a:extLst>
          </p:cNvPr>
          <p:cNvSpPr/>
          <p:nvPr/>
        </p:nvSpPr>
        <p:spPr>
          <a:xfrm rot="-2700000">
            <a:off x="11200383" y="4817898"/>
            <a:ext cx="1144857" cy="1144857"/>
          </a:xfrm>
          <a:custGeom>
            <a:avLst/>
            <a:gdLst/>
            <a:ahLst/>
            <a:cxnLst/>
            <a:rect l="l" t="t" r="r" b="b"/>
            <a:pathLst>
              <a:path w="1144857" h="1144857">
                <a:moveTo>
                  <a:pt x="0" y="0"/>
                </a:moveTo>
                <a:lnTo>
                  <a:pt x="1144856" y="0"/>
                </a:lnTo>
                <a:lnTo>
                  <a:pt x="1144856" y="1144857"/>
                </a:lnTo>
                <a:lnTo>
                  <a:pt x="0" y="11448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69" name="Freeform 69">
            <a:extLst>
              <a:ext uri="{C183D7F6-B498-43B3-948B-1728B52AA6E4}">
                <adec:decorative xmlns:adec="http://schemas.microsoft.com/office/drawing/2017/decorative" val="1"/>
              </a:ext>
            </a:extLst>
          </p:cNvPr>
          <p:cNvSpPr/>
          <p:nvPr/>
        </p:nvSpPr>
        <p:spPr>
          <a:xfrm>
            <a:off x="11439525" y="5193260"/>
            <a:ext cx="470332" cy="470332"/>
          </a:xfrm>
          <a:custGeom>
            <a:avLst/>
            <a:gdLst/>
            <a:ahLst/>
            <a:cxnLst/>
            <a:rect l="l" t="t" r="r" b="b"/>
            <a:pathLst>
              <a:path w="470332" h="470332">
                <a:moveTo>
                  <a:pt x="0" y="0"/>
                </a:moveTo>
                <a:lnTo>
                  <a:pt x="470332" y="0"/>
                </a:lnTo>
                <a:lnTo>
                  <a:pt x="470332" y="470332"/>
                </a:lnTo>
                <a:lnTo>
                  <a:pt x="0" y="470332"/>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dirty="0"/>
          </a:p>
        </p:txBody>
      </p:sp>
      <p:sp>
        <p:nvSpPr>
          <p:cNvPr id="75" name="TextBox 75"/>
          <p:cNvSpPr txBox="1"/>
          <p:nvPr/>
        </p:nvSpPr>
        <p:spPr>
          <a:xfrm>
            <a:off x="10839450" y="6276062"/>
            <a:ext cx="1784597" cy="1293965"/>
          </a:xfrm>
          <a:prstGeom prst="rect">
            <a:avLst/>
          </a:prstGeom>
        </p:spPr>
        <p:txBody>
          <a:bodyPr lIns="0" tIns="0" rIns="0" bIns="0" rtlCol="0" anchor="t">
            <a:spAutoFit/>
          </a:bodyPr>
          <a:lstStyle/>
          <a:p>
            <a:pPr algn="l">
              <a:lnSpc>
                <a:spcPts val="2079"/>
              </a:lnSpc>
            </a:pPr>
            <a:r>
              <a:rPr lang="en-US" sz="1599" dirty="0">
                <a:solidFill>
                  <a:srgbClr val="FFFFFF"/>
                </a:solidFill>
                <a:latin typeface="Arimo"/>
                <a:ea typeface="Arimo"/>
                <a:cs typeface="Arimo"/>
                <a:sym typeface="Arimo"/>
              </a:rPr>
              <a:t>Severely affected ME patients in the region lack adequate support.</a:t>
            </a:r>
          </a:p>
          <a:p>
            <a:pPr algn="l">
              <a:lnSpc>
                <a:spcPts val="2079"/>
              </a:lnSpc>
            </a:pPr>
            <a:endParaRPr lang="en-US" sz="1599" dirty="0">
              <a:solidFill>
                <a:srgbClr val="FFFFFF"/>
              </a:solidFill>
              <a:latin typeface="Arimo"/>
              <a:ea typeface="Arimo"/>
              <a:cs typeface="Arimo"/>
              <a:sym typeface="Arimo"/>
            </a:endParaRPr>
          </a:p>
        </p:txBody>
      </p:sp>
      <p:grpSp>
        <p:nvGrpSpPr>
          <p:cNvPr id="52" name="Group 52">
            <a:extLst>
              <a:ext uri="{C183D7F6-B498-43B3-948B-1728B52AA6E4}">
                <adec:decorative xmlns:adec="http://schemas.microsoft.com/office/drawing/2017/decorative" val="1"/>
              </a:ext>
            </a:extLst>
          </p:cNvPr>
          <p:cNvGrpSpPr/>
          <p:nvPr/>
        </p:nvGrpSpPr>
        <p:grpSpPr>
          <a:xfrm>
            <a:off x="13373100" y="2785623"/>
            <a:ext cx="723900" cy="723900"/>
            <a:chOff x="0" y="0"/>
            <a:chExt cx="812800" cy="812800"/>
          </a:xfrm>
        </p:grpSpPr>
        <p:sp>
          <p:nvSpPr>
            <p:cNvPr id="53" name="Freeform 53"/>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8418D"/>
            </a:solidFill>
          </p:spPr>
          <p:txBody>
            <a:bodyPr/>
            <a:lstStyle/>
            <a:p>
              <a:endParaRPr lang="en-GB" dirty="0"/>
            </a:p>
          </p:txBody>
        </p:sp>
        <p:sp>
          <p:nvSpPr>
            <p:cNvPr id="54" name="TextBox 54"/>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199" b="1" dirty="0">
                  <a:solidFill>
                    <a:srgbClr val="FFFFFF"/>
                  </a:solidFill>
                  <a:latin typeface="DM Sans Bold"/>
                  <a:ea typeface="DM Sans Bold"/>
                  <a:cs typeface="DM Sans Bold"/>
                  <a:sym typeface="DM Sans Bold"/>
                </a:rPr>
                <a:t>06</a:t>
              </a:r>
            </a:p>
          </p:txBody>
        </p:sp>
      </p:grpSp>
      <p:sp>
        <p:nvSpPr>
          <p:cNvPr id="33" name="AutoShape 33">
            <a:extLst>
              <a:ext uri="{C183D7F6-B498-43B3-948B-1728B52AA6E4}">
                <adec:decorative xmlns:adec="http://schemas.microsoft.com/office/drawing/2017/decorative" val="1"/>
              </a:ext>
            </a:extLst>
          </p:cNvPr>
          <p:cNvSpPr/>
          <p:nvPr/>
        </p:nvSpPr>
        <p:spPr>
          <a:xfrm flipV="1">
            <a:off x="13744575" y="3383059"/>
            <a:ext cx="0" cy="934833"/>
          </a:xfrm>
          <a:prstGeom prst="line">
            <a:avLst/>
          </a:prstGeom>
          <a:ln w="19050" cap="flat">
            <a:solidFill>
              <a:srgbClr val="18418D"/>
            </a:solidFill>
            <a:prstDash val="solid"/>
            <a:headEnd type="none" w="sm" len="sm"/>
            <a:tailEnd type="none" w="sm" len="sm"/>
          </a:ln>
        </p:spPr>
        <p:txBody>
          <a:bodyPr/>
          <a:lstStyle/>
          <a:p>
            <a:endParaRPr lang="en-GB" dirty="0"/>
          </a:p>
        </p:txBody>
      </p:sp>
      <p:sp>
        <p:nvSpPr>
          <p:cNvPr id="62" name="Freeform 62">
            <a:extLst>
              <a:ext uri="{C183D7F6-B498-43B3-948B-1728B52AA6E4}">
                <adec:decorative xmlns:adec="http://schemas.microsoft.com/office/drawing/2017/decorative" val="1"/>
              </a:ext>
            </a:extLst>
          </p:cNvPr>
          <p:cNvSpPr/>
          <p:nvPr/>
        </p:nvSpPr>
        <p:spPr>
          <a:xfrm rot="-2700000">
            <a:off x="13486383" y="4627398"/>
            <a:ext cx="1144857" cy="1144857"/>
          </a:xfrm>
          <a:custGeom>
            <a:avLst/>
            <a:gdLst/>
            <a:ahLst/>
            <a:cxnLst/>
            <a:rect l="l" t="t" r="r" b="b"/>
            <a:pathLst>
              <a:path w="1144857" h="1144857">
                <a:moveTo>
                  <a:pt x="0" y="0"/>
                </a:moveTo>
                <a:lnTo>
                  <a:pt x="1144856" y="0"/>
                </a:lnTo>
                <a:lnTo>
                  <a:pt x="1144856" y="1144857"/>
                </a:lnTo>
                <a:lnTo>
                  <a:pt x="0" y="11448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73" name="Freeform 73">
            <a:extLst>
              <a:ext uri="{C183D7F6-B498-43B3-948B-1728B52AA6E4}">
                <adec:decorative xmlns:adec="http://schemas.microsoft.com/office/drawing/2017/decorative" val="1"/>
              </a:ext>
            </a:extLst>
          </p:cNvPr>
          <p:cNvSpPr/>
          <p:nvPr/>
        </p:nvSpPr>
        <p:spPr>
          <a:xfrm>
            <a:off x="13770469" y="5009326"/>
            <a:ext cx="436708" cy="436708"/>
          </a:xfrm>
          <a:custGeom>
            <a:avLst/>
            <a:gdLst/>
            <a:ahLst/>
            <a:cxnLst/>
            <a:rect l="l" t="t" r="r" b="b"/>
            <a:pathLst>
              <a:path w="436708" h="436708">
                <a:moveTo>
                  <a:pt x="0" y="0"/>
                </a:moveTo>
                <a:lnTo>
                  <a:pt x="436708" y="0"/>
                </a:lnTo>
                <a:lnTo>
                  <a:pt x="436708" y="436708"/>
                </a:lnTo>
                <a:lnTo>
                  <a:pt x="0" y="436708"/>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sp>
        <p:nvSpPr>
          <p:cNvPr id="81" name="TextBox 81"/>
          <p:cNvSpPr txBox="1"/>
          <p:nvPr/>
        </p:nvSpPr>
        <p:spPr>
          <a:xfrm>
            <a:off x="13166258" y="5790287"/>
            <a:ext cx="1809750" cy="2065391"/>
          </a:xfrm>
          <a:prstGeom prst="rect">
            <a:avLst/>
          </a:prstGeom>
        </p:spPr>
        <p:txBody>
          <a:bodyPr lIns="0" tIns="0" rIns="0" bIns="0" rtlCol="0" anchor="t">
            <a:spAutoFit/>
          </a:bodyPr>
          <a:lstStyle/>
          <a:p>
            <a:pPr algn="l">
              <a:lnSpc>
                <a:spcPts val="2079"/>
              </a:lnSpc>
            </a:pPr>
            <a:r>
              <a:rPr lang="en-US" sz="1599" dirty="0">
                <a:solidFill>
                  <a:srgbClr val="FFFFFF"/>
                </a:solidFill>
                <a:latin typeface="Arimo"/>
                <a:ea typeface="Arimo"/>
                <a:cs typeface="Arimo"/>
                <a:sym typeface="Arimo"/>
              </a:rPr>
              <a:t>On average, individuals wait 6 months to see a specialist after visiting their GP, with 30% waiting over 12 months.</a:t>
            </a:r>
          </a:p>
          <a:p>
            <a:pPr algn="l">
              <a:lnSpc>
                <a:spcPts val="2079"/>
              </a:lnSpc>
            </a:pPr>
            <a:endParaRPr lang="en-US" sz="1599" dirty="0">
              <a:solidFill>
                <a:srgbClr val="FFFFFF"/>
              </a:solidFill>
              <a:latin typeface="Arimo"/>
              <a:ea typeface="Arimo"/>
              <a:cs typeface="Arimo"/>
              <a:sym typeface="Arimo"/>
            </a:endParaRPr>
          </a:p>
        </p:txBody>
      </p:sp>
      <p:grpSp>
        <p:nvGrpSpPr>
          <p:cNvPr id="58" name="Group 58">
            <a:extLst>
              <a:ext uri="{C183D7F6-B498-43B3-948B-1728B52AA6E4}">
                <adec:decorative xmlns:adec="http://schemas.microsoft.com/office/drawing/2017/decorative" val="1"/>
              </a:ext>
            </a:extLst>
          </p:cNvPr>
          <p:cNvGrpSpPr/>
          <p:nvPr/>
        </p:nvGrpSpPr>
        <p:grpSpPr>
          <a:xfrm>
            <a:off x="15668625" y="2499873"/>
            <a:ext cx="723900" cy="723900"/>
            <a:chOff x="0" y="0"/>
            <a:chExt cx="812800" cy="812800"/>
          </a:xfrm>
        </p:grpSpPr>
        <p:sp>
          <p:nvSpPr>
            <p:cNvPr id="59" name="Freeform 59"/>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11275A"/>
            </a:solidFill>
          </p:spPr>
          <p:txBody>
            <a:bodyPr/>
            <a:lstStyle/>
            <a:p>
              <a:endParaRPr lang="en-GB" dirty="0"/>
            </a:p>
          </p:txBody>
        </p:sp>
        <p:sp>
          <p:nvSpPr>
            <p:cNvPr id="60" name="TextBox 60"/>
            <p:cNvSpPr txBox="1"/>
            <p:nvPr/>
          </p:nvSpPr>
          <p:spPr>
            <a:xfrm>
              <a:off x="76200" y="28575"/>
              <a:ext cx="660400" cy="708025"/>
            </a:xfrm>
            <a:prstGeom prst="rect">
              <a:avLst/>
            </a:prstGeom>
          </p:spPr>
          <p:txBody>
            <a:bodyPr lIns="50800" tIns="50800" rIns="50800" bIns="50800" rtlCol="0" anchor="ctr"/>
            <a:lstStyle/>
            <a:p>
              <a:pPr algn="ctr">
                <a:lnSpc>
                  <a:spcPts val="3079"/>
                </a:lnSpc>
              </a:pPr>
              <a:r>
                <a:rPr lang="en-US" sz="2199" b="1" dirty="0">
                  <a:solidFill>
                    <a:srgbClr val="FFFFFF"/>
                  </a:solidFill>
                  <a:latin typeface="DM Sans Bold"/>
                  <a:ea typeface="DM Sans Bold"/>
                  <a:cs typeface="DM Sans Bold"/>
                  <a:sym typeface="DM Sans Bold"/>
                </a:rPr>
                <a:t>07</a:t>
              </a:r>
            </a:p>
          </p:txBody>
        </p:sp>
      </p:grpSp>
      <p:sp>
        <p:nvSpPr>
          <p:cNvPr id="34" name="AutoShape 34">
            <a:extLst>
              <a:ext uri="{C183D7F6-B498-43B3-948B-1728B52AA6E4}">
                <adec:decorative xmlns:adec="http://schemas.microsoft.com/office/drawing/2017/decorative" val="1"/>
              </a:ext>
            </a:extLst>
          </p:cNvPr>
          <p:cNvSpPr/>
          <p:nvPr/>
        </p:nvSpPr>
        <p:spPr>
          <a:xfrm flipH="1" flipV="1">
            <a:off x="16021050" y="3223773"/>
            <a:ext cx="0" cy="937459"/>
          </a:xfrm>
          <a:prstGeom prst="line">
            <a:avLst/>
          </a:prstGeom>
          <a:ln w="19050" cap="flat">
            <a:solidFill>
              <a:srgbClr val="11275A"/>
            </a:solidFill>
            <a:prstDash val="solid"/>
            <a:headEnd type="none" w="sm" len="sm"/>
            <a:tailEnd type="none" w="sm" len="sm"/>
          </a:ln>
        </p:spPr>
        <p:txBody>
          <a:bodyPr/>
          <a:lstStyle/>
          <a:p>
            <a:endParaRPr lang="en-GB" dirty="0"/>
          </a:p>
        </p:txBody>
      </p:sp>
      <p:sp>
        <p:nvSpPr>
          <p:cNvPr id="22" name="Freeform 22">
            <a:extLst>
              <a:ext uri="{C183D7F6-B498-43B3-948B-1728B52AA6E4}">
                <adec:decorative xmlns:adec="http://schemas.microsoft.com/office/drawing/2017/decorative" val="1"/>
              </a:ext>
            </a:extLst>
          </p:cNvPr>
          <p:cNvSpPr/>
          <p:nvPr/>
        </p:nvSpPr>
        <p:spPr>
          <a:xfrm rot="-2700000">
            <a:off x="15772383" y="4436898"/>
            <a:ext cx="1144857" cy="1144857"/>
          </a:xfrm>
          <a:custGeom>
            <a:avLst/>
            <a:gdLst/>
            <a:ahLst/>
            <a:cxnLst/>
            <a:rect l="l" t="t" r="r" b="b"/>
            <a:pathLst>
              <a:path w="1144857" h="1144857">
                <a:moveTo>
                  <a:pt x="0" y="0"/>
                </a:moveTo>
                <a:lnTo>
                  <a:pt x="1144856" y="0"/>
                </a:lnTo>
                <a:lnTo>
                  <a:pt x="1144856" y="1144857"/>
                </a:lnTo>
                <a:lnTo>
                  <a:pt x="0" y="1144857"/>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sp>
        <p:nvSpPr>
          <p:cNvPr id="66" name="Freeform 66">
            <a:extLst>
              <a:ext uri="{C183D7F6-B498-43B3-948B-1728B52AA6E4}">
                <adec:decorative xmlns:adec="http://schemas.microsoft.com/office/drawing/2017/decorative" val="1"/>
              </a:ext>
            </a:extLst>
          </p:cNvPr>
          <p:cNvSpPr/>
          <p:nvPr/>
        </p:nvSpPr>
        <p:spPr>
          <a:xfrm>
            <a:off x="16030575" y="4823069"/>
            <a:ext cx="441694" cy="437829"/>
          </a:xfrm>
          <a:custGeom>
            <a:avLst/>
            <a:gdLst/>
            <a:ahLst/>
            <a:cxnLst/>
            <a:rect l="l" t="t" r="r" b="b"/>
            <a:pathLst>
              <a:path w="441694" h="437829">
                <a:moveTo>
                  <a:pt x="0" y="0"/>
                </a:moveTo>
                <a:lnTo>
                  <a:pt x="441694" y="0"/>
                </a:lnTo>
                <a:lnTo>
                  <a:pt x="441694" y="437829"/>
                </a:lnTo>
                <a:lnTo>
                  <a:pt x="0" y="437829"/>
                </a:lnTo>
                <a:lnTo>
                  <a:pt x="0" y="0"/>
                </a:lnTo>
                <a:close/>
              </a:path>
            </a:pathLst>
          </a:custGeom>
          <a:blipFill>
            <a:blip r:embed="rId18">
              <a:extLst>
                <a:ext uri="{96DAC541-7B7A-43D3-8B79-37D633B846F1}">
                  <asvg:svgBlip xmlns:asvg="http://schemas.microsoft.com/office/drawing/2016/SVG/main" r:embed="rId19"/>
                </a:ext>
              </a:extLst>
            </a:blip>
            <a:stretch>
              <a:fillRect/>
            </a:stretch>
          </a:blipFill>
          <a:ln w="38100" cap="rnd">
            <a:solidFill>
              <a:srgbClr val="11275A"/>
            </a:solidFill>
            <a:prstDash val="solid"/>
            <a:round/>
          </a:ln>
        </p:spPr>
        <p:txBody>
          <a:bodyPr/>
          <a:lstStyle/>
          <a:p>
            <a:endParaRPr lang="en-GB" dirty="0"/>
          </a:p>
        </p:txBody>
      </p:sp>
      <p:grpSp>
        <p:nvGrpSpPr>
          <p:cNvPr id="70" name="Group 70">
            <a:extLst>
              <a:ext uri="{C183D7F6-B498-43B3-948B-1728B52AA6E4}">
                <adec:decorative xmlns:adec="http://schemas.microsoft.com/office/drawing/2017/decorative" val="1"/>
              </a:ext>
            </a:extLst>
          </p:cNvPr>
          <p:cNvGrpSpPr/>
          <p:nvPr/>
        </p:nvGrpSpPr>
        <p:grpSpPr>
          <a:xfrm>
            <a:off x="1816840" y="4893138"/>
            <a:ext cx="415643" cy="363687"/>
            <a:chOff x="0" y="0"/>
            <a:chExt cx="812800" cy="711200"/>
          </a:xfrm>
        </p:grpSpPr>
        <p:sp>
          <p:nvSpPr>
            <p:cNvPr id="71" name="Freeform 71"/>
            <p:cNvSpPr/>
            <p:nvPr/>
          </p:nvSpPr>
          <p:spPr>
            <a:xfrm>
              <a:off x="0" y="0"/>
              <a:ext cx="812800" cy="711200"/>
            </a:xfrm>
            <a:custGeom>
              <a:avLst/>
              <a:gdLst/>
              <a:ahLst/>
              <a:cxnLst/>
              <a:rect l="l" t="t" r="r" b="b"/>
              <a:pathLst>
                <a:path w="812800" h="711200">
                  <a:moveTo>
                    <a:pt x="32223" y="113558"/>
                  </a:moveTo>
                  <a:cubicBezTo>
                    <a:pt x="-33680" y="222131"/>
                    <a:pt x="12749" y="327809"/>
                    <a:pt x="71096" y="383897"/>
                  </a:cubicBezTo>
                  <a:lnTo>
                    <a:pt x="412247" y="711200"/>
                  </a:lnTo>
                  <a:lnTo>
                    <a:pt x="746197" y="385067"/>
                  </a:lnTo>
                  <a:cubicBezTo>
                    <a:pt x="800465" y="324730"/>
                    <a:pt x="821266" y="260730"/>
                    <a:pt x="809713" y="189465"/>
                  </a:cubicBezTo>
                  <a:cubicBezTo>
                    <a:pt x="793755" y="90882"/>
                    <a:pt x="712517" y="14398"/>
                    <a:pt x="612162" y="3476"/>
                  </a:cubicBezTo>
                  <a:cubicBezTo>
                    <a:pt x="550612" y="-3151"/>
                    <a:pt x="491155" y="14267"/>
                    <a:pt x="444750" y="52829"/>
                  </a:cubicBezTo>
                  <a:cubicBezTo>
                    <a:pt x="432260" y="63204"/>
                    <a:pt x="421096" y="74804"/>
                    <a:pt x="411367" y="87411"/>
                  </a:cubicBezTo>
                  <a:cubicBezTo>
                    <a:pt x="399823" y="73056"/>
                    <a:pt x="386287" y="59925"/>
                    <a:pt x="370977" y="48288"/>
                  </a:cubicBezTo>
                  <a:cubicBezTo>
                    <a:pt x="317614" y="7733"/>
                    <a:pt x="249687" y="-8369"/>
                    <a:pt x="184440" y="4154"/>
                  </a:cubicBezTo>
                  <a:cubicBezTo>
                    <a:pt x="122643" y="16092"/>
                    <a:pt x="67173" y="55954"/>
                    <a:pt x="32223" y="113558"/>
                  </a:cubicBezTo>
                  <a:close/>
                </a:path>
              </a:pathLst>
            </a:custGeom>
            <a:solidFill>
              <a:srgbClr val="94D327"/>
            </a:solidFill>
          </p:spPr>
          <p:txBody>
            <a:bodyPr/>
            <a:lstStyle/>
            <a:p>
              <a:endParaRPr lang="en-GB" dirty="0"/>
            </a:p>
          </p:txBody>
        </p:sp>
        <p:sp>
          <p:nvSpPr>
            <p:cNvPr id="72" name="TextBox 72"/>
            <p:cNvSpPr txBox="1"/>
            <p:nvPr/>
          </p:nvSpPr>
          <p:spPr>
            <a:xfrm>
              <a:off x="76200" y="12700"/>
              <a:ext cx="660400" cy="571500"/>
            </a:xfrm>
            <a:prstGeom prst="rect">
              <a:avLst/>
            </a:prstGeom>
          </p:spPr>
          <p:txBody>
            <a:bodyPr lIns="50800" tIns="50800" rIns="50800" bIns="50800" rtlCol="0" anchor="ctr"/>
            <a:lstStyle/>
            <a:p>
              <a:pPr algn="ctr">
                <a:lnSpc>
                  <a:spcPts val="2659"/>
                </a:lnSpc>
              </a:pPr>
              <a:endParaRPr dirty="0"/>
            </a:p>
          </p:txBody>
        </p:sp>
      </p:grpSp>
      <p:sp>
        <p:nvSpPr>
          <p:cNvPr id="82" name="TextBox 82"/>
          <p:cNvSpPr txBox="1"/>
          <p:nvPr/>
        </p:nvSpPr>
        <p:spPr>
          <a:xfrm>
            <a:off x="15449550" y="5961737"/>
            <a:ext cx="1774773" cy="2216256"/>
          </a:xfrm>
          <a:prstGeom prst="rect">
            <a:avLst/>
          </a:prstGeom>
        </p:spPr>
        <p:txBody>
          <a:bodyPr lIns="0" tIns="0" rIns="0" bIns="0" rtlCol="0" anchor="t">
            <a:spAutoFit/>
          </a:bodyPr>
          <a:lstStyle/>
          <a:p>
            <a:pPr algn="l">
              <a:lnSpc>
                <a:spcPts val="2240"/>
              </a:lnSpc>
            </a:pPr>
            <a:r>
              <a:rPr lang="en-US" sz="1600" dirty="0">
                <a:solidFill>
                  <a:srgbClr val="FFFFFF"/>
                </a:solidFill>
                <a:latin typeface="Arimo"/>
                <a:ea typeface="Arimo"/>
                <a:cs typeface="Arimo"/>
                <a:sym typeface="Arimo"/>
              </a:rPr>
              <a:t>Only 4% of people were satisfied with their treatment plan from specialist services. 48% were very dissatisfied and 15 % dissatisfied.</a:t>
            </a:r>
          </a:p>
        </p:txBody>
      </p:sp>
      <p:sp>
        <p:nvSpPr>
          <p:cNvPr id="74" name="Freeform 74">
            <a:extLst>
              <a:ext uri="{C183D7F6-B498-43B3-948B-1728B52AA6E4}">
                <adec:decorative xmlns:adec="http://schemas.microsoft.com/office/drawing/2017/decorative" val="1"/>
              </a:ext>
            </a:extLst>
          </p:cNvPr>
          <p:cNvSpPr/>
          <p:nvPr/>
        </p:nvSpPr>
        <p:spPr>
          <a:xfrm>
            <a:off x="2024661" y="4956738"/>
            <a:ext cx="119264" cy="119264"/>
          </a:xfrm>
          <a:custGeom>
            <a:avLst/>
            <a:gdLst/>
            <a:ahLst/>
            <a:cxnLst/>
            <a:rect l="l" t="t" r="r" b="b"/>
            <a:pathLst>
              <a:path w="119264" h="119264">
                <a:moveTo>
                  <a:pt x="0" y="0"/>
                </a:moveTo>
                <a:lnTo>
                  <a:pt x="119264" y="0"/>
                </a:lnTo>
                <a:lnTo>
                  <a:pt x="119264" y="119263"/>
                </a:lnTo>
                <a:lnTo>
                  <a:pt x="0" y="119263"/>
                </a:lnTo>
                <a:lnTo>
                  <a:pt x="0" y="0"/>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250" r="-6250"/>
            </a:stretch>
          </a:blipFill>
        </p:spPr>
        <p:txBody>
          <a:bodyPr/>
          <a:lstStyle/>
          <a:p>
            <a:endParaRPr lang="en-GB" dirty="0"/>
          </a:p>
        </p:txBody>
      </p:sp>
      <p:sp>
        <p:nvSpPr>
          <p:cNvPr id="4" name="TextBox 4"/>
          <p:cNvSpPr txBox="1">
            <a:spLocks noGrp="1"/>
          </p:cNvSpPr>
          <p:nvPr>
            <p:ph type="title" idx="4294967295"/>
          </p:nvPr>
        </p:nvSpPr>
        <p:spPr>
          <a:xfrm>
            <a:off x="880173" y="600075"/>
            <a:ext cx="9235227" cy="1767140"/>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12319"/>
              </a:lnSpc>
              <a:spcBef>
                <a:spcPts val="0"/>
              </a:spcBef>
              <a:spcAft>
                <a:spcPts val="0"/>
              </a:spcAft>
              <a:buClrTx/>
              <a:buSzTx/>
              <a:buFontTx/>
              <a:buNone/>
              <a:tabLst/>
              <a:defRPr/>
            </a:pPr>
            <a:r>
              <a:rPr kumimoji="0" lang="en-US" sz="8799" b="1" i="0" u="none" strike="noStrike" kern="1200" cap="none" spc="0" normalizeH="0" baseline="0" noProof="0" dirty="0">
                <a:ln>
                  <a:noFill/>
                </a:ln>
                <a:solidFill>
                  <a:srgbClr val="BCD8F2"/>
                </a:solidFill>
                <a:effectLst/>
                <a:uLnTx/>
                <a:uFillTx/>
                <a:latin typeface="Agrandir Narrow Bold"/>
                <a:ea typeface="Agrandir Narrow Bold"/>
                <a:cs typeface="Agrandir Narrow Bold"/>
                <a:sym typeface="Agrandir Narrow Bold"/>
              </a:rPr>
              <a:t>We worked with</a:t>
            </a:r>
          </a:p>
        </p:txBody>
      </p:sp>
      <p:sp>
        <p:nvSpPr>
          <p:cNvPr id="3" name="Freeform 3" descr="Flowchart showing various UK health and social care organisations and groups, including NHS trusts, local authorities, academic networks, patient groups, and government bodies, with arrows indicating relationships or information flow."/>
          <p:cNvSpPr/>
          <p:nvPr/>
        </p:nvSpPr>
        <p:spPr>
          <a:xfrm>
            <a:off x="1313017" y="2367215"/>
            <a:ext cx="15661965" cy="7001771"/>
          </a:xfrm>
          <a:custGeom>
            <a:avLst/>
            <a:gdLst/>
            <a:ahLst/>
            <a:cxnLst/>
            <a:rect l="l" t="t" r="r" b="b"/>
            <a:pathLst>
              <a:path w="15661965" h="7001771">
                <a:moveTo>
                  <a:pt x="0" y="0"/>
                </a:moveTo>
                <a:lnTo>
                  <a:pt x="15661966" y="0"/>
                </a:lnTo>
                <a:lnTo>
                  <a:pt x="15661966" y="7001771"/>
                </a:lnTo>
                <a:lnTo>
                  <a:pt x="0" y="7001771"/>
                </a:lnTo>
                <a:lnTo>
                  <a:pt x="0" y="0"/>
                </a:lnTo>
                <a:close/>
              </a:path>
            </a:pathLst>
          </a:custGeom>
          <a:blipFill>
            <a:blip r:embed="rId3"/>
            <a:stretch>
              <a:fillRect l="-3659" t="-1762" r="-1832"/>
            </a:stretch>
          </a:blipFill>
        </p:spPr>
        <p:txBody>
          <a:bodyPr/>
          <a:lstStyle/>
          <a:p>
            <a:endParaRPr lang="en-GB"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250" r="-6250"/>
            </a:stretch>
          </a:blipFill>
        </p:spPr>
        <p:txBody>
          <a:bodyPr/>
          <a:lstStyle/>
          <a:p>
            <a:endParaRPr lang="en-GB" dirty="0"/>
          </a:p>
        </p:txBody>
      </p:sp>
      <p:grpSp>
        <p:nvGrpSpPr>
          <p:cNvPr id="3" name="Group 3">
            <a:extLst>
              <a:ext uri="{C183D7F6-B498-43B3-948B-1728B52AA6E4}">
                <adec:decorative xmlns:adec="http://schemas.microsoft.com/office/drawing/2017/decorative" val="1"/>
              </a:ext>
            </a:extLst>
          </p:cNvPr>
          <p:cNvGrpSpPr/>
          <p:nvPr/>
        </p:nvGrpSpPr>
        <p:grpSpPr>
          <a:xfrm>
            <a:off x="0" y="4022595"/>
            <a:ext cx="9359275" cy="6264405"/>
            <a:chOff x="0" y="0"/>
            <a:chExt cx="2464994" cy="1649885"/>
          </a:xfrm>
        </p:grpSpPr>
        <p:sp>
          <p:nvSpPr>
            <p:cNvPr id="4" name="Freeform 4"/>
            <p:cNvSpPr/>
            <p:nvPr/>
          </p:nvSpPr>
          <p:spPr>
            <a:xfrm>
              <a:off x="0" y="0"/>
              <a:ext cx="2464994" cy="1649885"/>
            </a:xfrm>
            <a:custGeom>
              <a:avLst/>
              <a:gdLst/>
              <a:ahLst/>
              <a:cxnLst/>
              <a:rect l="l" t="t" r="r" b="b"/>
              <a:pathLst>
                <a:path w="2464994" h="1649885">
                  <a:moveTo>
                    <a:pt x="0" y="0"/>
                  </a:moveTo>
                  <a:lnTo>
                    <a:pt x="2464994" y="0"/>
                  </a:lnTo>
                  <a:lnTo>
                    <a:pt x="2464994" y="1649885"/>
                  </a:lnTo>
                  <a:lnTo>
                    <a:pt x="0" y="1649885"/>
                  </a:lnTo>
                  <a:close/>
                </a:path>
              </a:pathLst>
            </a:custGeom>
            <a:solidFill>
              <a:srgbClr val="FFFFFF"/>
            </a:solidFill>
          </p:spPr>
          <p:txBody>
            <a:bodyPr/>
            <a:lstStyle/>
            <a:p>
              <a:endParaRPr lang="en-GB" dirty="0"/>
            </a:p>
          </p:txBody>
        </p:sp>
        <p:sp>
          <p:nvSpPr>
            <p:cNvPr id="5" name="TextBox 5"/>
            <p:cNvSpPr txBox="1"/>
            <p:nvPr/>
          </p:nvSpPr>
          <p:spPr>
            <a:xfrm>
              <a:off x="0" y="-38100"/>
              <a:ext cx="2464994" cy="1687985"/>
            </a:xfrm>
            <a:prstGeom prst="rect">
              <a:avLst/>
            </a:prstGeom>
          </p:spPr>
          <p:txBody>
            <a:bodyPr lIns="50800" tIns="50800" rIns="50800" bIns="50800" rtlCol="0" anchor="ctr"/>
            <a:lstStyle/>
            <a:p>
              <a:pPr algn="ctr">
                <a:lnSpc>
                  <a:spcPts val="2659"/>
                </a:lnSpc>
                <a:spcBef>
                  <a:spcPct val="0"/>
                </a:spcBef>
              </a:pPr>
              <a:endParaRPr dirty="0"/>
            </a:p>
          </p:txBody>
        </p:sp>
      </p:grpSp>
      <p:sp>
        <p:nvSpPr>
          <p:cNvPr id="6" name="TextBox 6"/>
          <p:cNvSpPr txBox="1">
            <a:spLocks noGrp="1"/>
          </p:cNvSpPr>
          <p:nvPr>
            <p:ph type="title" idx="4294967295"/>
          </p:nvPr>
        </p:nvSpPr>
        <p:spPr>
          <a:xfrm>
            <a:off x="-1829110" y="1033641"/>
            <a:ext cx="11669456" cy="112451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7840"/>
              </a:lnSpc>
              <a:spcBef>
                <a:spcPts val="0"/>
              </a:spcBef>
              <a:spcAft>
                <a:spcPts val="0"/>
              </a:spcAft>
              <a:buClrTx/>
              <a:buSzTx/>
              <a:buFontTx/>
              <a:buNone/>
              <a:tabLst/>
              <a:defRPr/>
            </a:pPr>
            <a:r>
              <a:rPr kumimoji="0" lang="en-US" sz="5600" b="1" i="0" u="none" strike="noStrike" kern="1200" cap="none" spc="0" normalizeH="0" baseline="0" noProof="0" dirty="0">
                <a:ln>
                  <a:noFill/>
                </a:ln>
                <a:solidFill>
                  <a:srgbClr val="BCD8F2"/>
                </a:solidFill>
                <a:effectLst/>
                <a:uLnTx/>
                <a:uFillTx/>
                <a:latin typeface="Agrandir Narrow Bold"/>
                <a:ea typeface="Agrandir Narrow Bold"/>
                <a:cs typeface="Agrandir Narrow Bold"/>
                <a:sym typeface="Agrandir Narrow Bold"/>
              </a:rPr>
              <a:t>Actions and Impact </a:t>
            </a:r>
          </a:p>
        </p:txBody>
      </p:sp>
      <p:sp>
        <p:nvSpPr>
          <p:cNvPr id="7" name="TextBox 7"/>
          <p:cNvSpPr txBox="1"/>
          <p:nvPr/>
        </p:nvSpPr>
        <p:spPr>
          <a:xfrm>
            <a:off x="356134" y="4842196"/>
            <a:ext cx="8647007" cy="4577578"/>
          </a:xfrm>
          <a:prstGeom prst="rect">
            <a:avLst/>
          </a:prstGeom>
        </p:spPr>
        <p:txBody>
          <a:bodyPr lIns="0" tIns="0" rIns="0" bIns="0" rtlCol="0" anchor="t">
            <a:spAutoFit/>
          </a:bodyPr>
          <a:lstStyle/>
          <a:p>
            <a:pPr algn="l">
              <a:lnSpc>
                <a:spcPts val="2818"/>
              </a:lnSpc>
            </a:pPr>
            <a:r>
              <a:rPr lang="en-US" sz="2013" dirty="0">
                <a:solidFill>
                  <a:srgbClr val="000000"/>
                </a:solidFill>
                <a:latin typeface="Public Sans"/>
                <a:ea typeface="Public Sans"/>
                <a:cs typeface="Public Sans"/>
                <a:sym typeface="Public Sans"/>
              </a:rPr>
              <a:t>We wanted ME/CFS services to be shaped by the very people who used them and we asked for patient and/or carer representatives to join together to form a working group.</a:t>
            </a:r>
          </a:p>
          <a:p>
            <a:pPr algn="l">
              <a:lnSpc>
                <a:spcPts val="2818"/>
              </a:lnSpc>
            </a:pPr>
            <a:endParaRPr lang="en-US" sz="2013" dirty="0">
              <a:solidFill>
                <a:srgbClr val="000000"/>
              </a:solidFill>
              <a:latin typeface="Public Sans"/>
              <a:ea typeface="Public Sans"/>
              <a:cs typeface="Public Sans"/>
              <a:sym typeface="Public Sans"/>
            </a:endParaRPr>
          </a:p>
          <a:p>
            <a:pPr algn="l">
              <a:lnSpc>
                <a:spcPts val="2818"/>
              </a:lnSpc>
            </a:pPr>
            <a:endParaRPr lang="en-US" sz="2013" dirty="0">
              <a:solidFill>
                <a:srgbClr val="000000"/>
              </a:solidFill>
              <a:latin typeface="Public Sans"/>
              <a:ea typeface="Public Sans"/>
              <a:cs typeface="Public Sans"/>
              <a:sym typeface="Public Sans"/>
            </a:endParaRPr>
          </a:p>
          <a:p>
            <a:pPr algn="l">
              <a:lnSpc>
                <a:spcPts val="2818"/>
              </a:lnSpc>
            </a:pPr>
            <a:r>
              <a:rPr lang="en-US" sz="2013" dirty="0">
                <a:solidFill>
                  <a:srgbClr val="000000"/>
                </a:solidFill>
                <a:latin typeface="Public Sans"/>
                <a:ea typeface="Public Sans"/>
                <a:cs typeface="Public Sans"/>
                <a:sym typeface="Public Sans"/>
              </a:rPr>
              <a:t>Through a series of working group meetings, key areas of concern and opportunity were identified. This included the need for more coordinated services and the importance of specialist roles within a multi-disciplinary care team.</a:t>
            </a:r>
          </a:p>
          <a:p>
            <a:pPr algn="l">
              <a:lnSpc>
                <a:spcPts val="2818"/>
              </a:lnSpc>
            </a:pPr>
            <a:endParaRPr lang="en-US" sz="2013" dirty="0">
              <a:solidFill>
                <a:srgbClr val="000000"/>
              </a:solidFill>
              <a:latin typeface="Public Sans"/>
              <a:ea typeface="Public Sans"/>
              <a:cs typeface="Public Sans"/>
              <a:sym typeface="Public Sans"/>
            </a:endParaRPr>
          </a:p>
          <a:p>
            <a:pPr algn="l">
              <a:lnSpc>
                <a:spcPts val="2818"/>
              </a:lnSpc>
            </a:pPr>
            <a:endParaRPr lang="en-US" sz="2013" dirty="0">
              <a:solidFill>
                <a:srgbClr val="000000"/>
              </a:solidFill>
              <a:latin typeface="Public Sans"/>
              <a:ea typeface="Public Sans"/>
              <a:cs typeface="Public Sans"/>
              <a:sym typeface="Public Sans"/>
            </a:endParaRPr>
          </a:p>
          <a:p>
            <a:pPr algn="l">
              <a:lnSpc>
                <a:spcPts val="2818"/>
              </a:lnSpc>
              <a:spcBef>
                <a:spcPct val="0"/>
              </a:spcBef>
            </a:pPr>
            <a:r>
              <a:rPr lang="en-US" sz="2013" dirty="0">
                <a:solidFill>
                  <a:srgbClr val="000000"/>
                </a:solidFill>
                <a:latin typeface="Public Sans"/>
                <a:ea typeface="Public Sans"/>
                <a:cs typeface="Public Sans"/>
                <a:sym typeface="Public Sans"/>
              </a:rPr>
              <a:t> There was a strong emphasis on making services more inclusive, particularly for the most severely impacted patients.</a:t>
            </a:r>
          </a:p>
        </p:txBody>
      </p:sp>
      <p:sp>
        <p:nvSpPr>
          <p:cNvPr id="8" name="TextBox 8"/>
          <p:cNvSpPr txBox="1"/>
          <p:nvPr/>
        </p:nvSpPr>
        <p:spPr>
          <a:xfrm>
            <a:off x="9840346" y="1496237"/>
            <a:ext cx="7745179" cy="1285745"/>
          </a:xfrm>
          <a:prstGeom prst="rect">
            <a:avLst/>
          </a:prstGeom>
        </p:spPr>
        <p:txBody>
          <a:bodyPr lIns="0" tIns="0" rIns="0" bIns="0" rtlCol="0" anchor="t">
            <a:spAutoFit/>
          </a:bodyPr>
          <a:lstStyle/>
          <a:p>
            <a:pPr algn="ctr">
              <a:lnSpc>
                <a:spcPts val="2617"/>
              </a:lnSpc>
              <a:spcBef>
                <a:spcPct val="0"/>
              </a:spcBef>
            </a:pPr>
            <a:r>
              <a:rPr lang="en-US" sz="1869" b="1" dirty="0">
                <a:solidFill>
                  <a:srgbClr val="FFFFFF"/>
                </a:solidFill>
                <a:latin typeface="Century Gothic"/>
                <a:ea typeface="Century Gothic"/>
                <a:cs typeface="Century Gothic"/>
                <a:sym typeface="Century Gothic"/>
              </a:rPr>
              <a:t>Patients frequently reported that their symptoms were often dismissed or attributed to mental health causes. This led to disengagement from services and, in some cases, a loss of trust in the healthcare system.</a:t>
            </a:r>
          </a:p>
        </p:txBody>
      </p:sp>
      <p:sp>
        <p:nvSpPr>
          <p:cNvPr id="9" name="TextBox 9"/>
          <p:cNvSpPr txBox="1"/>
          <p:nvPr/>
        </p:nvSpPr>
        <p:spPr>
          <a:xfrm>
            <a:off x="10129153" y="3379892"/>
            <a:ext cx="7167565" cy="936224"/>
          </a:xfrm>
          <a:prstGeom prst="rect">
            <a:avLst/>
          </a:prstGeom>
        </p:spPr>
        <p:txBody>
          <a:bodyPr lIns="0" tIns="0" rIns="0" bIns="0" rtlCol="0" anchor="t">
            <a:spAutoFit/>
          </a:bodyPr>
          <a:lstStyle/>
          <a:p>
            <a:pPr algn="ctr">
              <a:lnSpc>
                <a:spcPts val="2477"/>
              </a:lnSpc>
              <a:spcBef>
                <a:spcPct val="0"/>
              </a:spcBef>
            </a:pPr>
            <a:r>
              <a:rPr lang="en-US" sz="1769" b="1" dirty="0">
                <a:solidFill>
                  <a:srgbClr val="FFFFFF"/>
                </a:solidFill>
                <a:latin typeface="Century Gothic"/>
                <a:ea typeface="Century Gothic"/>
                <a:cs typeface="Century Gothic"/>
                <a:sym typeface="Century Gothic"/>
              </a:rPr>
              <a:t>Historic negative experiences with Graded Exercise Therapy (GET) were reported, including prolonged post-exertional malaise (PEM) and for one attendee, temporary paralysis.</a:t>
            </a:r>
          </a:p>
        </p:txBody>
      </p:sp>
      <p:sp>
        <p:nvSpPr>
          <p:cNvPr id="10" name="TextBox 10"/>
          <p:cNvSpPr txBox="1"/>
          <p:nvPr/>
        </p:nvSpPr>
        <p:spPr>
          <a:xfrm>
            <a:off x="10129153" y="4925715"/>
            <a:ext cx="7493790" cy="2052783"/>
          </a:xfrm>
          <a:prstGeom prst="rect">
            <a:avLst/>
          </a:prstGeom>
        </p:spPr>
        <p:txBody>
          <a:bodyPr lIns="0" tIns="0" rIns="0" bIns="0" rtlCol="0" anchor="t">
            <a:spAutoFit/>
          </a:bodyPr>
          <a:lstStyle/>
          <a:p>
            <a:pPr algn="ctr">
              <a:lnSpc>
                <a:spcPts val="2379"/>
              </a:lnSpc>
              <a:spcBef>
                <a:spcPct val="0"/>
              </a:spcBef>
            </a:pPr>
            <a:r>
              <a:rPr lang="en-US" sz="1699" b="1" dirty="0">
                <a:solidFill>
                  <a:srgbClr val="FFFFFF"/>
                </a:solidFill>
                <a:latin typeface="Century Gothic"/>
                <a:ea typeface="Century Gothic"/>
                <a:cs typeface="Century Gothic"/>
                <a:sym typeface="Century Gothic"/>
              </a:rPr>
              <a:t>Severely affected housebound patients remain unable to access:</a:t>
            </a:r>
          </a:p>
          <a:p>
            <a:pPr algn="ctr">
              <a:lnSpc>
                <a:spcPts val="2379"/>
              </a:lnSpc>
              <a:spcBef>
                <a:spcPct val="0"/>
              </a:spcBef>
            </a:pPr>
            <a:endParaRPr lang="en-US" sz="1699" b="1" dirty="0">
              <a:solidFill>
                <a:srgbClr val="FFFFFF"/>
              </a:solidFill>
              <a:latin typeface="Century Gothic"/>
              <a:ea typeface="Century Gothic"/>
              <a:cs typeface="Century Gothic"/>
              <a:sym typeface="Century Gothic"/>
            </a:endParaRPr>
          </a:p>
          <a:p>
            <a:pPr algn="ctr">
              <a:lnSpc>
                <a:spcPts val="2379"/>
              </a:lnSpc>
              <a:spcBef>
                <a:spcPct val="0"/>
              </a:spcBef>
            </a:pPr>
            <a:r>
              <a:rPr lang="en-US" sz="1699" b="1" dirty="0">
                <a:solidFill>
                  <a:srgbClr val="FFFFFF"/>
                </a:solidFill>
                <a:latin typeface="Century Gothic"/>
                <a:ea typeface="Century Gothic"/>
                <a:cs typeface="Century Gothic"/>
                <a:sym typeface="Century Gothic"/>
              </a:rPr>
              <a:t>Basic healthcare (blood tests, smear tests, dental care)</a:t>
            </a:r>
          </a:p>
          <a:p>
            <a:pPr algn="ctr">
              <a:lnSpc>
                <a:spcPts val="2379"/>
              </a:lnSpc>
              <a:spcBef>
                <a:spcPct val="0"/>
              </a:spcBef>
            </a:pPr>
            <a:r>
              <a:rPr lang="en-US" sz="1699" b="1" dirty="0">
                <a:solidFill>
                  <a:srgbClr val="FFFFFF"/>
                </a:solidFill>
                <a:latin typeface="Century Gothic"/>
                <a:ea typeface="Century Gothic"/>
                <a:cs typeface="Century Gothic"/>
                <a:sym typeface="Century Gothic"/>
              </a:rPr>
              <a:t>Appropriate mobility aids without significant advocacy</a:t>
            </a:r>
          </a:p>
          <a:p>
            <a:pPr algn="ctr">
              <a:lnSpc>
                <a:spcPts val="2379"/>
              </a:lnSpc>
              <a:spcBef>
                <a:spcPct val="0"/>
              </a:spcBef>
            </a:pPr>
            <a:r>
              <a:rPr lang="en-US" sz="1699" b="1" dirty="0">
                <a:solidFill>
                  <a:srgbClr val="FFFFFF"/>
                </a:solidFill>
                <a:latin typeface="Century Gothic"/>
                <a:ea typeface="Century Gothic"/>
                <a:cs typeface="Century Gothic"/>
                <a:sym typeface="Century Gothic"/>
              </a:rPr>
              <a:t>Social care, personal care support, and welfare benefits</a:t>
            </a:r>
          </a:p>
          <a:p>
            <a:pPr algn="ctr">
              <a:lnSpc>
                <a:spcPts val="2379"/>
              </a:lnSpc>
              <a:spcBef>
                <a:spcPct val="0"/>
              </a:spcBef>
            </a:pPr>
            <a:r>
              <a:rPr lang="en-US" sz="1699" b="1" dirty="0">
                <a:solidFill>
                  <a:srgbClr val="FFFFFF"/>
                </a:solidFill>
                <a:latin typeface="Century Gothic"/>
                <a:ea typeface="Century Gothic"/>
                <a:cs typeface="Century Gothic"/>
                <a:sym typeface="Century Gothic"/>
              </a:rPr>
              <a:t>None of the patients in the working group had received an annual review by their GP for ME/CFS.</a:t>
            </a:r>
          </a:p>
        </p:txBody>
      </p:sp>
      <p:sp>
        <p:nvSpPr>
          <p:cNvPr id="11" name="TextBox 11"/>
          <p:cNvSpPr txBox="1"/>
          <p:nvPr/>
        </p:nvSpPr>
        <p:spPr>
          <a:xfrm>
            <a:off x="10129153" y="7483266"/>
            <a:ext cx="7753425" cy="1250582"/>
          </a:xfrm>
          <a:prstGeom prst="rect">
            <a:avLst/>
          </a:prstGeom>
        </p:spPr>
        <p:txBody>
          <a:bodyPr lIns="0" tIns="0" rIns="0" bIns="0" rtlCol="0" anchor="t">
            <a:spAutoFit/>
          </a:bodyPr>
          <a:lstStyle/>
          <a:p>
            <a:pPr algn="ctr">
              <a:lnSpc>
                <a:spcPts val="2477"/>
              </a:lnSpc>
              <a:spcBef>
                <a:spcPct val="0"/>
              </a:spcBef>
            </a:pPr>
            <a:r>
              <a:rPr lang="en-US" sz="1769" b="1" dirty="0">
                <a:solidFill>
                  <a:srgbClr val="FFFFFF"/>
                </a:solidFill>
                <a:latin typeface="Century Gothic"/>
                <a:ea typeface="Century Gothic"/>
                <a:cs typeface="Century Gothic"/>
                <a:sym typeface="Century Gothic"/>
              </a:rPr>
              <a:t>Existing services often lack holistic, multi-disciplinary approaches including a specialist consultant or GP with special interest, physiotherapy, occupational therapy, speech and language therapy, dietetics, and specialist nursing.</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rgbClr val="CDFFD8">
                <a:alpha val="100000"/>
              </a:srgbClr>
            </a:gs>
            <a:gs pos="100000">
              <a:srgbClr val="94B9FF">
                <a:alpha val="100000"/>
              </a:srgbClr>
            </a:gs>
          </a:gsLst>
          <a:lin ang="0"/>
        </a:gradFill>
        <a:effectLst/>
      </p:bgPr>
    </p:bg>
    <p:spTree>
      <p:nvGrpSpPr>
        <p:cNvPr id="1" name=""/>
        <p:cNvGrpSpPr/>
        <p:nvPr/>
      </p:nvGrpSpPr>
      <p:grpSpPr>
        <a:xfrm>
          <a:off x="0" y="0"/>
          <a:ext cx="0" cy="0"/>
          <a:chOff x="0" y="0"/>
          <a:chExt cx="0" cy="0"/>
        </a:xfrm>
      </p:grpSpPr>
      <p:sp>
        <p:nvSpPr>
          <p:cNvPr id="42" name="TextBox 42"/>
          <p:cNvSpPr txBox="1">
            <a:spLocks noGrp="1"/>
          </p:cNvSpPr>
          <p:nvPr>
            <p:ph type="title" idx="4294967295"/>
          </p:nvPr>
        </p:nvSpPr>
        <p:spPr>
          <a:xfrm>
            <a:off x="2335309" y="510421"/>
            <a:ext cx="13335000" cy="1190694"/>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ts val="8399"/>
              </a:lnSpc>
              <a:spcBef>
                <a:spcPct val="0"/>
              </a:spcBef>
              <a:spcAft>
                <a:spcPts val="0"/>
              </a:spcAft>
              <a:buClrTx/>
              <a:buSzTx/>
              <a:buFontTx/>
              <a:buNone/>
              <a:tabLst/>
              <a:defRPr/>
            </a:pPr>
            <a:r>
              <a:rPr kumimoji="0" lang="en-US" sz="5999" b="1" i="0" u="none" strike="noStrike" kern="1200" cap="none" spc="0" normalizeH="0" baseline="0" noProof="0" dirty="0">
                <a:ln>
                  <a:noFill/>
                </a:ln>
                <a:solidFill>
                  <a:srgbClr val="272754"/>
                </a:solidFill>
                <a:effectLst/>
                <a:uLnTx/>
                <a:uFillTx/>
                <a:latin typeface="Agrandir Narrow Bold"/>
                <a:ea typeface="Agrandir Narrow Bold"/>
                <a:cs typeface="Agrandir Narrow Bold"/>
                <a:sym typeface="Agrandir Narrow Bold"/>
              </a:rPr>
              <a:t>Actions and Impact</a:t>
            </a:r>
          </a:p>
        </p:txBody>
      </p:sp>
      <p:sp>
        <p:nvSpPr>
          <p:cNvPr id="52" name="TextBox 52"/>
          <p:cNvSpPr txBox="1"/>
          <p:nvPr/>
        </p:nvSpPr>
        <p:spPr>
          <a:xfrm>
            <a:off x="2124645" y="1578593"/>
            <a:ext cx="13335000" cy="408272"/>
          </a:xfrm>
          <a:prstGeom prst="rect">
            <a:avLst/>
          </a:prstGeom>
        </p:spPr>
        <p:txBody>
          <a:bodyPr lIns="0" tIns="0" rIns="0" bIns="0" rtlCol="0" anchor="t">
            <a:spAutoFit/>
          </a:bodyPr>
          <a:lstStyle/>
          <a:p>
            <a:pPr algn="ctr">
              <a:lnSpc>
                <a:spcPts val="3219"/>
              </a:lnSpc>
            </a:pPr>
            <a:r>
              <a:rPr lang="en-US" sz="2299" dirty="0">
                <a:solidFill>
                  <a:srgbClr val="18418D"/>
                </a:solidFill>
                <a:latin typeface="Arimo"/>
                <a:ea typeface="Arimo"/>
                <a:cs typeface="Arimo"/>
                <a:sym typeface="Arimo"/>
              </a:rPr>
              <a:t>A glimpse of the support from H4ME</a:t>
            </a:r>
          </a:p>
        </p:txBody>
      </p:sp>
      <p:sp>
        <p:nvSpPr>
          <p:cNvPr id="14" name="Freeform 14">
            <a:extLst>
              <a:ext uri="{C183D7F6-B498-43B3-948B-1728B52AA6E4}">
                <adec:decorative xmlns:adec="http://schemas.microsoft.com/office/drawing/2017/decorative" val="1"/>
              </a:ext>
            </a:extLst>
          </p:cNvPr>
          <p:cNvSpPr/>
          <p:nvPr/>
        </p:nvSpPr>
        <p:spPr>
          <a:xfrm rot="5400000" flipV="1">
            <a:off x="318507" y="3733112"/>
            <a:ext cx="2265691" cy="1226305"/>
          </a:xfrm>
          <a:custGeom>
            <a:avLst/>
            <a:gdLst/>
            <a:ahLst/>
            <a:cxnLst/>
            <a:rect l="l" t="t" r="r" b="b"/>
            <a:pathLst>
              <a:path w="2265691" h="1226305">
                <a:moveTo>
                  <a:pt x="0" y="1226305"/>
                </a:moveTo>
                <a:lnTo>
                  <a:pt x="2265691" y="1226305"/>
                </a:lnTo>
                <a:lnTo>
                  <a:pt x="2265691" y="0"/>
                </a:lnTo>
                <a:lnTo>
                  <a:pt x="0" y="0"/>
                </a:lnTo>
                <a:lnTo>
                  <a:pt x="0" y="1226305"/>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dirty="0"/>
          </a:p>
        </p:txBody>
      </p:sp>
      <p:grpSp>
        <p:nvGrpSpPr>
          <p:cNvPr id="2" name="Group 2">
            <a:extLst>
              <a:ext uri="{C183D7F6-B498-43B3-948B-1728B52AA6E4}">
                <adec:decorative xmlns:adec="http://schemas.microsoft.com/office/drawing/2017/decorative" val="1"/>
              </a:ext>
            </a:extLst>
          </p:cNvPr>
          <p:cNvGrpSpPr/>
          <p:nvPr/>
        </p:nvGrpSpPr>
        <p:grpSpPr>
          <a:xfrm>
            <a:off x="1557999" y="3101290"/>
            <a:ext cx="4664403" cy="2489950"/>
            <a:chOff x="0" y="0"/>
            <a:chExt cx="951960" cy="508175"/>
          </a:xfrm>
        </p:grpSpPr>
        <p:sp>
          <p:nvSpPr>
            <p:cNvPr id="3" name="Freeform 3"/>
            <p:cNvSpPr/>
            <p:nvPr/>
          </p:nvSpPr>
          <p:spPr>
            <a:xfrm>
              <a:off x="0" y="0"/>
              <a:ext cx="951960" cy="508175"/>
            </a:xfrm>
            <a:custGeom>
              <a:avLst/>
              <a:gdLst/>
              <a:ahLst/>
              <a:cxnLst/>
              <a:rect l="l" t="t" r="r" b="b"/>
              <a:pathLst>
                <a:path w="951960" h="508175">
                  <a:moveTo>
                    <a:pt x="26557" y="0"/>
                  </a:moveTo>
                  <a:lnTo>
                    <a:pt x="925403" y="0"/>
                  </a:lnTo>
                  <a:cubicBezTo>
                    <a:pt x="932446" y="0"/>
                    <a:pt x="939201" y="2798"/>
                    <a:pt x="944182" y="7778"/>
                  </a:cubicBezTo>
                  <a:cubicBezTo>
                    <a:pt x="949162" y="12759"/>
                    <a:pt x="951960" y="19513"/>
                    <a:pt x="951960" y="26557"/>
                  </a:cubicBezTo>
                  <a:lnTo>
                    <a:pt x="951960" y="481618"/>
                  </a:lnTo>
                  <a:cubicBezTo>
                    <a:pt x="951960" y="496285"/>
                    <a:pt x="940070" y="508175"/>
                    <a:pt x="925403" y="508175"/>
                  </a:cubicBezTo>
                  <a:lnTo>
                    <a:pt x="26557" y="508175"/>
                  </a:lnTo>
                  <a:cubicBezTo>
                    <a:pt x="11890" y="508175"/>
                    <a:pt x="0" y="496285"/>
                    <a:pt x="0" y="481618"/>
                  </a:cubicBezTo>
                  <a:lnTo>
                    <a:pt x="0" y="26557"/>
                  </a:lnTo>
                  <a:cubicBezTo>
                    <a:pt x="0" y="11890"/>
                    <a:pt x="11890" y="0"/>
                    <a:pt x="26557" y="0"/>
                  </a:cubicBezTo>
                  <a:close/>
                </a:path>
              </a:pathLst>
            </a:custGeom>
            <a:solidFill>
              <a:srgbClr val="FFFFFF"/>
            </a:solidFill>
          </p:spPr>
          <p:txBody>
            <a:bodyPr/>
            <a:lstStyle/>
            <a:p>
              <a:endParaRPr lang="en-GB" dirty="0"/>
            </a:p>
          </p:txBody>
        </p:sp>
        <p:sp>
          <p:nvSpPr>
            <p:cNvPr id="4" name="TextBox 4"/>
            <p:cNvSpPr txBox="1"/>
            <p:nvPr/>
          </p:nvSpPr>
          <p:spPr>
            <a:xfrm>
              <a:off x="0" y="-19050"/>
              <a:ext cx="951960" cy="527225"/>
            </a:xfrm>
            <a:prstGeom prst="rect">
              <a:avLst/>
            </a:prstGeom>
          </p:spPr>
          <p:txBody>
            <a:bodyPr lIns="50800" tIns="50800" rIns="50800" bIns="50800" rtlCol="0" anchor="ctr"/>
            <a:lstStyle/>
            <a:p>
              <a:pPr algn="ctr">
                <a:lnSpc>
                  <a:spcPts val="2339"/>
                </a:lnSpc>
              </a:pPr>
              <a:endParaRPr dirty="0"/>
            </a:p>
          </p:txBody>
        </p:sp>
      </p:grpSp>
      <p:sp>
        <p:nvSpPr>
          <p:cNvPr id="39" name="TextBox 39"/>
          <p:cNvSpPr txBox="1"/>
          <p:nvPr/>
        </p:nvSpPr>
        <p:spPr>
          <a:xfrm>
            <a:off x="2124645" y="3813566"/>
            <a:ext cx="3433996" cy="1036823"/>
          </a:xfrm>
          <a:prstGeom prst="rect">
            <a:avLst/>
          </a:prstGeom>
        </p:spPr>
        <p:txBody>
          <a:bodyPr lIns="0" tIns="0" rIns="0" bIns="0" rtlCol="0" anchor="t">
            <a:spAutoFit/>
          </a:bodyPr>
          <a:lstStyle/>
          <a:p>
            <a:pPr algn="l">
              <a:lnSpc>
                <a:spcPts val="2079"/>
              </a:lnSpc>
              <a:spcBef>
                <a:spcPct val="0"/>
              </a:spcBef>
            </a:pPr>
            <a:r>
              <a:rPr lang="en-US" sz="1599" dirty="0">
                <a:solidFill>
                  <a:srgbClr val="000000"/>
                </a:solidFill>
                <a:latin typeface="Arimo"/>
                <a:ea typeface="Arimo"/>
                <a:cs typeface="Arimo"/>
                <a:sym typeface="Arimo"/>
              </a:rPr>
              <a:t>A complaint was raised to the team following the recommendation of Graded Exercise Therapy at the Oxford University Hospitals Trust.  </a:t>
            </a:r>
          </a:p>
        </p:txBody>
      </p:sp>
      <p:sp>
        <p:nvSpPr>
          <p:cNvPr id="32" name="Freeform 32">
            <a:extLst>
              <a:ext uri="{C183D7F6-B498-43B3-948B-1728B52AA6E4}">
                <adec:decorative xmlns:adec="http://schemas.microsoft.com/office/drawing/2017/decorative" val="1"/>
              </a:ext>
            </a:extLst>
          </p:cNvPr>
          <p:cNvSpPr/>
          <p:nvPr/>
        </p:nvSpPr>
        <p:spPr>
          <a:xfrm rot="5400000">
            <a:off x="3563945" y="5767741"/>
            <a:ext cx="555397" cy="299220"/>
          </a:xfrm>
          <a:custGeom>
            <a:avLst/>
            <a:gdLst/>
            <a:ahLst/>
            <a:cxnLst/>
            <a:rect l="l" t="t" r="r" b="b"/>
            <a:pathLst>
              <a:path w="555397" h="299220">
                <a:moveTo>
                  <a:pt x="0" y="0"/>
                </a:moveTo>
                <a:lnTo>
                  <a:pt x="555397" y="0"/>
                </a:lnTo>
                <a:lnTo>
                  <a:pt x="555397" y="299220"/>
                </a:lnTo>
                <a:lnTo>
                  <a:pt x="0" y="2992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dirty="0"/>
          </a:p>
        </p:txBody>
      </p:sp>
      <p:sp>
        <p:nvSpPr>
          <p:cNvPr id="15" name="Freeform 15">
            <a:extLst>
              <a:ext uri="{C183D7F6-B498-43B3-948B-1728B52AA6E4}">
                <adec:decorative xmlns:adec="http://schemas.microsoft.com/office/drawing/2017/decorative" val="1"/>
              </a:ext>
            </a:extLst>
          </p:cNvPr>
          <p:cNvSpPr/>
          <p:nvPr/>
        </p:nvSpPr>
        <p:spPr>
          <a:xfrm rot="5400000" flipV="1">
            <a:off x="318507" y="6875284"/>
            <a:ext cx="2265691" cy="1226305"/>
          </a:xfrm>
          <a:custGeom>
            <a:avLst/>
            <a:gdLst/>
            <a:ahLst/>
            <a:cxnLst/>
            <a:rect l="l" t="t" r="r" b="b"/>
            <a:pathLst>
              <a:path w="2265691" h="1226305">
                <a:moveTo>
                  <a:pt x="0" y="1226305"/>
                </a:moveTo>
                <a:lnTo>
                  <a:pt x="2265691" y="1226305"/>
                </a:lnTo>
                <a:lnTo>
                  <a:pt x="2265691" y="0"/>
                </a:lnTo>
                <a:lnTo>
                  <a:pt x="0" y="0"/>
                </a:lnTo>
                <a:lnTo>
                  <a:pt x="0" y="1226305"/>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GB" dirty="0"/>
          </a:p>
        </p:txBody>
      </p:sp>
      <p:sp>
        <p:nvSpPr>
          <p:cNvPr id="26" name="Freeform 26">
            <a:extLst>
              <a:ext uri="{C183D7F6-B498-43B3-948B-1728B52AA6E4}">
                <adec:decorative xmlns:adec="http://schemas.microsoft.com/office/drawing/2017/decorative" val="1"/>
              </a:ext>
            </a:extLst>
          </p:cNvPr>
          <p:cNvSpPr/>
          <p:nvPr/>
        </p:nvSpPr>
        <p:spPr>
          <a:xfrm>
            <a:off x="1215741" y="7273622"/>
            <a:ext cx="471223" cy="471223"/>
          </a:xfrm>
          <a:custGeom>
            <a:avLst/>
            <a:gdLst/>
            <a:ahLst/>
            <a:cxnLst/>
            <a:rect l="l" t="t" r="r" b="b"/>
            <a:pathLst>
              <a:path w="471223" h="471223">
                <a:moveTo>
                  <a:pt x="0" y="0"/>
                </a:moveTo>
                <a:lnTo>
                  <a:pt x="471223" y="0"/>
                </a:lnTo>
                <a:lnTo>
                  <a:pt x="471223" y="471222"/>
                </a:lnTo>
                <a:lnTo>
                  <a:pt x="0" y="4712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GB" dirty="0"/>
          </a:p>
        </p:txBody>
      </p:sp>
      <p:grpSp>
        <p:nvGrpSpPr>
          <p:cNvPr id="5" name="Group 5">
            <a:extLst>
              <a:ext uri="{C183D7F6-B498-43B3-948B-1728B52AA6E4}">
                <adec:decorative xmlns:adec="http://schemas.microsoft.com/office/drawing/2017/decorative" val="1"/>
              </a:ext>
            </a:extLst>
          </p:cNvPr>
          <p:cNvGrpSpPr/>
          <p:nvPr/>
        </p:nvGrpSpPr>
        <p:grpSpPr>
          <a:xfrm>
            <a:off x="1557999" y="6243462"/>
            <a:ext cx="4664403" cy="2489950"/>
            <a:chOff x="0" y="0"/>
            <a:chExt cx="951960" cy="508175"/>
          </a:xfrm>
        </p:grpSpPr>
        <p:sp>
          <p:nvSpPr>
            <p:cNvPr id="6" name="Freeform 6"/>
            <p:cNvSpPr/>
            <p:nvPr/>
          </p:nvSpPr>
          <p:spPr>
            <a:xfrm>
              <a:off x="0" y="0"/>
              <a:ext cx="951960" cy="508175"/>
            </a:xfrm>
            <a:custGeom>
              <a:avLst/>
              <a:gdLst/>
              <a:ahLst/>
              <a:cxnLst/>
              <a:rect l="l" t="t" r="r" b="b"/>
              <a:pathLst>
                <a:path w="951960" h="508175">
                  <a:moveTo>
                    <a:pt x="26557" y="0"/>
                  </a:moveTo>
                  <a:lnTo>
                    <a:pt x="925403" y="0"/>
                  </a:lnTo>
                  <a:cubicBezTo>
                    <a:pt x="932446" y="0"/>
                    <a:pt x="939201" y="2798"/>
                    <a:pt x="944182" y="7778"/>
                  </a:cubicBezTo>
                  <a:cubicBezTo>
                    <a:pt x="949162" y="12759"/>
                    <a:pt x="951960" y="19513"/>
                    <a:pt x="951960" y="26557"/>
                  </a:cubicBezTo>
                  <a:lnTo>
                    <a:pt x="951960" y="481618"/>
                  </a:lnTo>
                  <a:cubicBezTo>
                    <a:pt x="951960" y="496285"/>
                    <a:pt x="940070" y="508175"/>
                    <a:pt x="925403" y="508175"/>
                  </a:cubicBezTo>
                  <a:lnTo>
                    <a:pt x="26557" y="508175"/>
                  </a:lnTo>
                  <a:cubicBezTo>
                    <a:pt x="11890" y="508175"/>
                    <a:pt x="0" y="496285"/>
                    <a:pt x="0" y="481618"/>
                  </a:cubicBezTo>
                  <a:lnTo>
                    <a:pt x="0" y="26557"/>
                  </a:lnTo>
                  <a:cubicBezTo>
                    <a:pt x="0" y="11890"/>
                    <a:pt x="11890" y="0"/>
                    <a:pt x="26557" y="0"/>
                  </a:cubicBezTo>
                  <a:close/>
                </a:path>
              </a:pathLst>
            </a:custGeom>
            <a:solidFill>
              <a:srgbClr val="FFFFFF"/>
            </a:solidFill>
          </p:spPr>
          <p:txBody>
            <a:bodyPr/>
            <a:lstStyle/>
            <a:p>
              <a:endParaRPr lang="en-GB" dirty="0"/>
            </a:p>
          </p:txBody>
        </p:sp>
        <p:sp>
          <p:nvSpPr>
            <p:cNvPr id="7" name="TextBox 7"/>
            <p:cNvSpPr txBox="1"/>
            <p:nvPr/>
          </p:nvSpPr>
          <p:spPr>
            <a:xfrm>
              <a:off x="0" y="-19050"/>
              <a:ext cx="951960" cy="527225"/>
            </a:xfrm>
            <a:prstGeom prst="rect">
              <a:avLst/>
            </a:prstGeom>
          </p:spPr>
          <p:txBody>
            <a:bodyPr lIns="50800" tIns="50800" rIns="50800" bIns="50800" rtlCol="0" anchor="ctr"/>
            <a:lstStyle/>
            <a:p>
              <a:pPr algn="ctr">
                <a:lnSpc>
                  <a:spcPts val="2339"/>
                </a:lnSpc>
              </a:pPr>
              <a:endParaRPr dirty="0"/>
            </a:p>
          </p:txBody>
        </p:sp>
      </p:grpSp>
      <p:sp>
        <p:nvSpPr>
          <p:cNvPr id="40" name="TextBox 40"/>
          <p:cNvSpPr txBox="1"/>
          <p:nvPr/>
        </p:nvSpPr>
        <p:spPr>
          <a:xfrm>
            <a:off x="2124645" y="6827167"/>
            <a:ext cx="3885216" cy="1293965"/>
          </a:xfrm>
          <a:prstGeom prst="rect">
            <a:avLst/>
          </a:prstGeom>
        </p:spPr>
        <p:txBody>
          <a:bodyPr lIns="0" tIns="0" rIns="0" bIns="0" rtlCol="0" anchor="t">
            <a:spAutoFit/>
          </a:bodyPr>
          <a:lstStyle/>
          <a:p>
            <a:pPr algn="l">
              <a:lnSpc>
                <a:spcPts val="2079"/>
              </a:lnSpc>
              <a:spcBef>
                <a:spcPct val="0"/>
              </a:spcBef>
            </a:pPr>
            <a:r>
              <a:rPr lang="en-US" sz="1599" dirty="0">
                <a:solidFill>
                  <a:srgbClr val="000000"/>
                </a:solidFill>
                <a:latin typeface="Arimo"/>
                <a:ea typeface="Arimo"/>
                <a:cs typeface="Arimo"/>
                <a:sym typeface="Arimo"/>
              </a:rPr>
              <a:t>Following a letter and calls from the team with the patient's consultant, Oxford University Hospitals have removed GET from their treatment plan and from the website and leaflets.</a:t>
            </a:r>
          </a:p>
        </p:txBody>
      </p:sp>
      <p:sp>
        <p:nvSpPr>
          <p:cNvPr id="16" name="Freeform 16">
            <a:extLst>
              <a:ext uri="{C183D7F6-B498-43B3-948B-1728B52AA6E4}">
                <adec:decorative xmlns:adec="http://schemas.microsoft.com/office/drawing/2017/decorative" val="1"/>
              </a:ext>
            </a:extLst>
          </p:cNvPr>
          <p:cNvSpPr/>
          <p:nvPr/>
        </p:nvSpPr>
        <p:spPr>
          <a:xfrm rot="5400000" flipV="1">
            <a:off x="5893209" y="3733112"/>
            <a:ext cx="2265691" cy="1226305"/>
          </a:xfrm>
          <a:custGeom>
            <a:avLst/>
            <a:gdLst/>
            <a:ahLst/>
            <a:cxnLst/>
            <a:rect l="l" t="t" r="r" b="b"/>
            <a:pathLst>
              <a:path w="2265691" h="1226305">
                <a:moveTo>
                  <a:pt x="0" y="1226305"/>
                </a:moveTo>
                <a:lnTo>
                  <a:pt x="2265691" y="1226305"/>
                </a:lnTo>
                <a:lnTo>
                  <a:pt x="2265691" y="0"/>
                </a:lnTo>
                <a:lnTo>
                  <a:pt x="0" y="0"/>
                </a:lnTo>
                <a:lnTo>
                  <a:pt x="0" y="1226305"/>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GB" dirty="0"/>
          </a:p>
        </p:txBody>
      </p:sp>
      <p:grpSp>
        <p:nvGrpSpPr>
          <p:cNvPr id="8" name="Group 8">
            <a:extLst>
              <a:ext uri="{C183D7F6-B498-43B3-948B-1728B52AA6E4}">
                <adec:decorative xmlns:adec="http://schemas.microsoft.com/office/drawing/2017/decorative" val="1"/>
              </a:ext>
            </a:extLst>
          </p:cNvPr>
          <p:cNvGrpSpPr/>
          <p:nvPr/>
        </p:nvGrpSpPr>
        <p:grpSpPr>
          <a:xfrm>
            <a:off x="7132701" y="3101290"/>
            <a:ext cx="4664403" cy="2489950"/>
            <a:chOff x="0" y="0"/>
            <a:chExt cx="951960" cy="508175"/>
          </a:xfrm>
        </p:grpSpPr>
        <p:sp>
          <p:nvSpPr>
            <p:cNvPr id="9" name="Freeform 9"/>
            <p:cNvSpPr/>
            <p:nvPr/>
          </p:nvSpPr>
          <p:spPr>
            <a:xfrm>
              <a:off x="0" y="0"/>
              <a:ext cx="951960" cy="508175"/>
            </a:xfrm>
            <a:custGeom>
              <a:avLst/>
              <a:gdLst/>
              <a:ahLst/>
              <a:cxnLst/>
              <a:rect l="l" t="t" r="r" b="b"/>
              <a:pathLst>
                <a:path w="951960" h="508175">
                  <a:moveTo>
                    <a:pt x="26557" y="0"/>
                  </a:moveTo>
                  <a:lnTo>
                    <a:pt x="925403" y="0"/>
                  </a:lnTo>
                  <a:cubicBezTo>
                    <a:pt x="932446" y="0"/>
                    <a:pt x="939201" y="2798"/>
                    <a:pt x="944182" y="7778"/>
                  </a:cubicBezTo>
                  <a:cubicBezTo>
                    <a:pt x="949162" y="12759"/>
                    <a:pt x="951960" y="19513"/>
                    <a:pt x="951960" y="26557"/>
                  </a:cubicBezTo>
                  <a:lnTo>
                    <a:pt x="951960" y="481618"/>
                  </a:lnTo>
                  <a:cubicBezTo>
                    <a:pt x="951960" y="496285"/>
                    <a:pt x="940070" y="508175"/>
                    <a:pt x="925403" y="508175"/>
                  </a:cubicBezTo>
                  <a:lnTo>
                    <a:pt x="26557" y="508175"/>
                  </a:lnTo>
                  <a:cubicBezTo>
                    <a:pt x="11890" y="508175"/>
                    <a:pt x="0" y="496285"/>
                    <a:pt x="0" y="481618"/>
                  </a:cubicBezTo>
                  <a:lnTo>
                    <a:pt x="0" y="26557"/>
                  </a:lnTo>
                  <a:cubicBezTo>
                    <a:pt x="0" y="11890"/>
                    <a:pt x="11890" y="0"/>
                    <a:pt x="26557" y="0"/>
                  </a:cubicBezTo>
                  <a:close/>
                </a:path>
              </a:pathLst>
            </a:custGeom>
            <a:solidFill>
              <a:srgbClr val="FFFFFF"/>
            </a:solidFill>
          </p:spPr>
          <p:txBody>
            <a:bodyPr/>
            <a:lstStyle/>
            <a:p>
              <a:endParaRPr lang="en-GB" dirty="0"/>
            </a:p>
          </p:txBody>
        </p:sp>
        <p:sp>
          <p:nvSpPr>
            <p:cNvPr id="10" name="TextBox 10"/>
            <p:cNvSpPr txBox="1"/>
            <p:nvPr/>
          </p:nvSpPr>
          <p:spPr>
            <a:xfrm>
              <a:off x="0" y="-19050"/>
              <a:ext cx="951960" cy="527225"/>
            </a:xfrm>
            <a:prstGeom prst="rect">
              <a:avLst/>
            </a:prstGeom>
          </p:spPr>
          <p:txBody>
            <a:bodyPr lIns="50800" tIns="50800" rIns="50800" bIns="50800" rtlCol="0" anchor="ctr"/>
            <a:lstStyle/>
            <a:p>
              <a:pPr algn="ctr">
                <a:lnSpc>
                  <a:spcPts val="2339"/>
                </a:lnSpc>
              </a:pPr>
              <a:endParaRPr dirty="0"/>
            </a:p>
          </p:txBody>
        </p:sp>
      </p:grpSp>
      <p:sp>
        <p:nvSpPr>
          <p:cNvPr id="50" name="TextBox 50"/>
          <p:cNvSpPr txBox="1"/>
          <p:nvPr/>
        </p:nvSpPr>
        <p:spPr>
          <a:xfrm>
            <a:off x="7674317" y="3807136"/>
            <a:ext cx="3971479" cy="1036823"/>
          </a:xfrm>
          <a:prstGeom prst="rect">
            <a:avLst/>
          </a:prstGeom>
        </p:spPr>
        <p:txBody>
          <a:bodyPr lIns="0" tIns="0" rIns="0" bIns="0" rtlCol="0" anchor="t">
            <a:spAutoFit/>
          </a:bodyPr>
          <a:lstStyle/>
          <a:p>
            <a:pPr algn="l">
              <a:lnSpc>
                <a:spcPts val="2079"/>
              </a:lnSpc>
              <a:spcBef>
                <a:spcPct val="0"/>
              </a:spcBef>
            </a:pPr>
            <a:r>
              <a:rPr lang="en-US" sz="1599" dirty="0">
                <a:solidFill>
                  <a:srgbClr val="000000"/>
                </a:solidFill>
                <a:latin typeface="Arimo"/>
                <a:ea typeface="Arimo"/>
                <a:cs typeface="Arimo"/>
                <a:sym typeface="Arimo"/>
              </a:rPr>
              <a:t>Essex Community ME/CFS Service excluded someone from their service due to her high BMI. H4ME carried out some research and conferred with Dr Shepherd. </a:t>
            </a:r>
          </a:p>
        </p:txBody>
      </p:sp>
      <p:sp>
        <p:nvSpPr>
          <p:cNvPr id="53" name="Freeform 53">
            <a:extLst>
              <a:ext uri="{C183D7F6-B498-43B3-948B-1728B52AA6E4}">
                <adec:decorative xmlns:adec="http://schemas.microsoft.com/office/drawing/2017/decorative" val="1"/>
              </a:ext>
            </a:extLst>
          </p:cNvPr>
          <p:cNvSpPr/>
          <p:nvPr/>
        </p:nvSpPr>
        <p:spPr>
          <a:xfrm rot="5400000">
            <a:off x="9151785" y="5767741"/>
            <a:ext cx="555397" cy="299220"/>
          </a:xfrm>
          <a:custGeom>
            <a:avLst/>
            <a:gdLst/>
            <a:ahLst/>
            <a:cxnLst/>
            <a:rect l="l" t="t" r="r" b="b"/>
            <a:pathLst>
              <a:path w="555397" h="299220">
                <a:moveTo>
                  <a:pt x="0" y="0"/>
                </a:moveTo>
                <a:lnTo>
                  <a:pt x="555397" y="0"/>
                </a:lnTo>
                <a:lnTo>
                  <a:pt x="555397" y="299220"/>
                </a:lnTo>
                <a:lnTo>
                  <a:pt x="0" y="299220"/>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GB" dirty="0"/>
          </a:p>
        </p:txBody>
      </p:sp>
      <p:sp>
        <p:nvSpPr>
          <p:cNvPr id="17" name="Freeform 17">
            <a:extLst>
              <a:ext uri="{C183D7F6-B498-43B3-948B-1728B52AA6E4}">
                <adec:decorative xmlns:adec="http://schemas.microsoft.com/office/drawing/2017/decorative" val="1"/>
              </a:ext>
            </a:extLst>
          </p:cNvPr>
          <p:cNvSpPr/>
          <p:nvPr/>
        </p:nvSpPr>
        <p:spPr>
          <a:xfrm rot="5400000" flipV="1">
            <a:off x="5893209" y="6875284"/>
            <a:ext cx="2265691" cy="1226305"/>
          </a:xfrm>
          <a:custGeom>
            <a:avLst/>
            <a:gdLst/>
            <a:ahLst/>
            <a:cxnLst/>
            <a:rect l="l" t="t" r="r" b="b"/>
            <a:pathLst>
              <a:path w="2265691" h="1226305">
                <a:moveTo>
                  <a:pt x="0" y="1226305"/>
                </a:moveTo>
                <a:lnTo>
                  <a:pt x="2265691" y="1226305"/>
                </a:lnTo>
                <a:lnTo>
                  <a:pt x="2265691" y="0"/>
                </a:lnTo>
                <a:lnTo>
                  <a:pt x="0" y="0"/>
                </a:lnTo>
                <a:lnTo>
                  <a:pt x="0" y="1226305"/>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GB" dirty="0"/>
          </a:p>
        </p:txBody>
      </p:sp>
      <p:sp>
        <p:nvSpPr>
          <p:cNvPr id="27" name="Freeform 27">
            <a:extLst>
              <a:ext uri="{C183D7F6-B498-43B3-948B-1728B52AA6E4}">
                <adec:decorative xmlns:adec="http://schemas.microsoft.com/office/drawing/2017/decorative" val="1"/>
              </a:ext>
            </a:extLst>
          </p:cNvPr>
          <p:cNvSpPr/>
          <p:nvPr/>
        </p:nvSpPr>
        <p:spPr>
          <a:xfrm>
            <a:off x="6812496" y="7188874"/>
            <a:ext cx="441703" cy="588937"/>
          </a:xfrm>
          <a:custGeom>
            <a:avLst/>
            <a:gdLst/>
            <a:ahLst/>
            <a:cxnLst/>
            <a:rect l="l" t="t" r="r" b="b"/>
            <a:pathLst>
              <a:path w="441703" h="588937">
                <a:moveTo>
                  <a:pt x="0" y="0"/>
                </a:moveTo>
                <a:lnTo>
                  <a:pt x="441703" y="0"/>
                </a:lnTo>
                <a:lnTo>
                  <a:pt x="441703" y="588937"/>
                </a:lnTo>
                <a:lnTo>
                  <a:pt x="0" y="588937"/>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GB" dirty="0"/>
          </a:p>
        </p:txBody>
      </p:sp>
      <p:grpSp>
        <p:nvGrpSpPr>
          <p:cNvPr id="11" name="Group 11">
            <a:extLst>
              <a:ext uri="{C183D7F6-B498-43B3-948B-1728B52AA6E4}">
                <adec:decorative xmlns:adec="http://schemas.microsoft.com/office/drawing/2017/decorative" val="1"/>
              </a:ext>
            </a:extLst>
          </p:cNvPr>
          <p:cNvGrpSpPr/>
          <p:nvPr/>
        </p:nvGrpSpPr>
        <p:grpSpPr>
          <a:xfrm>
            <a:off x="7132701" y="6243462"/>
            <a:ext cx="4664403" cy="2489950"/>
            <a:chOff x="0" y="0"/>
            <a:chExt cx="951960" cy="508175"/>
          </a:xfrm>
        </p:grpSpPr>
        <p:sp>
          <p:nvSpPr>
            <p:cNvPr id="12" name="Freeform 12"/>
            <p:cNvSpPr/>
            <p:nvPr/>
          </p:nvSpPr>
          <p:spPr>
            <a:xfrm>
              <a:off x="0" y="0"/>
              <a:ext cx="951960" cy="508175"/>
            </a:xfrm>
            <a:custGeom>
              <a:avLst/>
              <a:gdLst/>
              <a:ahLst/>
              <a:cxnLst/>
              <a:rect l="l" t="t" r="r" b="b"/>
              <a:pathLst>
                <a:path w="951960" h="508175">
                  <a:moveTo>
                    <a:pt x="26557" y="0"/>
                  </a:moveTo>
                  <a:lnTo>
                    <a:pt x="925403" y="0"/>
                  </a:lnTo>
                  <a:cubicBezTo>
                    <a:pt x="932446" y="0"/>
                    <a:pt x="939201" y="2798"/>
                    <a:pt x="944182" y="7778"/>
                  </a:cubicBezTo>
                  <a:cubicBezTo>
                    <a:pt x="949162" y="12759"/>
                    <a:pt x="951960" y="19513"/>
                    <a:pt x="951960" y="26557"/>
                  </a:cubicBezTo>
                  <a:lnTo>
                    <a:pt x="951960" y="481618"/>
                  </a:lnTo>
                  <a:cubicBezTo>
                    <a:pt x="951960" y="496285"/>
                    <a:pt x="940070" y="508175"/>
                    <a:pt x="925403" y="508175"/>
                  </a:cubicBezTo>
                  <a:lnTo>
                    <a:pt x="26557" y="508175"/>
                  </a:lnTo>
                  <a:cubicBezTo>
                    <a:pt x="11890" y="508175"/>
                    <a:pt x="0" y="496285"/>
                    <a:pt x="0" y="481618"/>
                  </a:cubicBezTo>
                  <a:lnTo>
                    <a:pt x="0" y="26557"/>
                  </a:lnTo>
                  <a:cubicBezTo>
                    <a:pt x="0" y="11890"/>
                    <a:pt x="11890" y="0"/>
                    <a:pt x="26557" y="0"/>
                  </a:cubicBezTo>
                  <a:close/>
                </a:path>
              </a:pathLst>
            </a:custGeom>
            <a:solidFill>
              <a:srgbClr val="FFFFFF"/>
            </a:solidFill>
          </p:spPr>
          <p:txBody>
            <a:bodyPr/>
            <a:lstStyle/>
            <a:p>
              <a:endParaRPr lang="en-GB" dirty="0"/>
            </a:p>
          </p:txBody>
        </p:sp>
        <p:sp>
          <p:nvSpPr>
            <p:cNvPr id="13" name="TextBox 13"/>
            <p:cNvSpPr txBox="1"/>
            <p:nvPr/>
          </p:nvSpPr>
          <p:spPr>
            <a:xfrm>
              <a:off x="0" y="-19050"/>
              <a:ext cx="951960" cy="527225"/>
            </a:xfrm>
            <a:prstGeom prst="rect">
              <a:avLst/>
            </a:prstGeom>
          </p:spPr>
          <p:txBody>
            <a:bodyPr lIns="50800" tIns="50800" rIns="50800" bIns="50800" rtlCol="0" anchor="ctr"/>
            <a:lstStyle/>
            <a:p>
              <a:pPr algn="ctr">
                <a:lnSpc>
                  <a:spcPts val="2339"/>
                </a:lnSpc>
              </a:pPr>
              <a:endParaRPr dirty="0"/>
            </a:p>
          </p:txBody>
        </p:sp>
      </p:grpSp>
      <p:sp>
        <p:nvSpPr>
          <p:cNvPr id="41" name="TextBox 41"/>
          <p:cNvSpPr txBox="1"/>
          <p:nvPr/>
        </p:nvSpPr>
        <p:spPr>
          <a:xfrm>
            <a:off x="7674317" y="6693501"/>
            <a:ext cx="3809554" cy="1551107"/>
          </a:xfrm>
          <a:prstGeom prst="rect">
            <a:avLst/>
          </a:prstGeom>
        </p:spPr>
        <p:txBody>
          <a:bodyPr lIns="0" tIns="0" rIns="0" bIns="0" rtlCol="0" anchor="t">
            <a:spAutoFit/>
          </a:bodyPr>
          <a:lstStyle/>
          <a:p>
            <a:pPr algn="l">
              <a:lnSpc>
                <a:spcPts val="2079"/>
              </a:lnSpc>
              <a:spcBef>
                <a:spcPct val="0"/>
              </a:spcBef>
            </a:pPr>
            <a:r>
              <a:rPr lang="en-US" sz="1599" dirty="0">
                <a:solidFill>
                  <a:srgbClr val="000000"/>
                </a:solidFill>
                <a:latin typeface="Arimo"/>
                <a:ea typeface="Arimo"/>
                <a:cs typeface="Arimo"/>
                <a:sym typeface="Arimo"/>
              </a:rPr>
              <a:t>We concluded there was no medical reason to refuse a patient with a high BMI and met with the service lead and consultant. They apologised and removed the BMI exclusion criteria from their website and referral form.</a:t>
            </a:r>
          </a:p>
        </p:txBody>
      </p:sp>
      <p:sp>
        <p:nvSpPr>
          <p:cNvPr id="24" name="Freeform 24">
            <a:extLst>
              <a:ext uri="{C183D7F6-B498-43B3-948B-1728B52AA6E4}">
                <adec:decorative xmlns:adec="http://schemas.microsoft.com/office/drawing/2017/decorative" val="1"/>
              </a:ext>
            </a:extLst>
          </p:cNvPr>
          <p:cNvSpPr/>
          <p:nvPr/>
        </p:nvSpPr>
        <p:spPr>
          <a:xfrm rot="5400000" flipV="1">
            <a:off x="11467911" y="3733112"/>
            <a:ext cx="2265691" cy="1226305"/>
          </a:xfrm>
          <a:custGeom>
            <a:avLst/>
            <a:gdLst/>
            <a:ahLst/>
            <a:cxnLst/>
            <a:rect l="l" t="t" r="r" b="b"/>
            <a:pathLst>
              <a:path w="2265691" h="1226305">
                <a:moveTo>
                  <a:pt x="0" y="1226305"/>
                </a:moveTo>
                <a:lnTo>
                  <a:pt x="2265691" y="1226305"/>
                </a:lnTo>
                <a:lnTo>
                  <a:pt x="2265691" y="0"/>
                </a:lnTo>
                <a:lnTo>
                  <a:pt x="0" y="0"/>
                </a:lnTo>
                <a:lnTo>
                  <a:pt x="0" y="1226305"/>
                </a:lnTo>
                <a:close/>
              </a:path>
            </a:pathLst>
          </a:custGeom>
          <a:blipFill>
            <a:blip r:embed="rId18">
              <a:extLst>
                <a:ext uri="{96DAC541-7B7A-43D3-8B79-37D633B846F1}">
                  <asvg:svgBlip xmlns:asvg="http://schemas.microsoft.com/office/drawing/2016/SVG/main" r:embed="rId19"/>
                </a:ext>
              </a:extLst>
            </a:blip>
            <a:stretch>
              <a:fillRect/>
            </a:stretch>
          </a:blipFill>
        </p:spPr>
        <p:txBody>
          <a:bodyPr/>
          <a:lstStyle/>
          <a:p>
            <a:endParaRPr lang="en-GB" dirty="0"/>
          </a:p>
        </p:txBody>
      </p:sp>
      <p:grpSp>
        <p:nvGrpSpPr>
          <p:cNvPr id="18" name="Group 18">
            <a:extLst>
              <a:ext uri="{C183D7F6-B498-43B3-948B-1728B52AA6E4}">
                <adec:decorative xmlns:adec="http://schemas.microsoft.com/office/drawing/2017/decorative" val="1"/>
              </a:ext>
            </a:extLst>
          </p:cNvPr>
          <p:cNvGrpSpPr/>
          <p:nvPr/>
        </p:nvGrpSpPr>
        <p:grpSpPr>
          <a:xfrm>
            <a:off x="12707402" y="3101290"/>
            <a:ext cx="4664403" cy="2489950"/>
            <a:chOff x="0" y="0"/>
            <a:chExt cx="951960" cy="508175"/>
          </a:xfrm>
        </p:grpSpPr>
        <p:sp>
          <p:nvSpPr>
            <p:cNvPr id="19" name="Freeform 19"/>
            <p:cNvSpPr/>
            <p:nvPr/>
          </p:nvSpPr>
          <p:spPr>
            <a:xfrm>
              <a:off x="0" y="0"/>
              <a:ext cx="951960" cy="508175"/>
            </a:xfrm>
            <a:custGeom>
              <a:avLst/>
              <a:gdLst/>
              <a:ahLst/>
              <a:cxnLst/>
              <a:rect l="l" t="t" r="r" b="b"/>
              <a:pathLst>
                <a:path w="951960" h="508175">
                  <a:moveTo>
                    <a:pt x="26557" y="0"/>
                  </a:moveTo>
                  <a:lnTo>
                    <a:pt x="925403" y="0"/>
                  </a:lnTo>
                  <a:cubicBezTo>
                    <a:pt x="932446" y="0"/>
                    <a:pt x="939201" y="2798"/>
                    <a:pt x="944182" y="7778"/>
                  </a:cubicBezTo>
                  <a:cubicBezTo>
                    <a:pt x="949162" y="12759"/>
                    <a:pt x="951960" y="19513"/>
                    <a:pt x="951960" y="26557"/>
                  </a:cubicBezTo>
                  <a:lnTo>
                    <a:pt x="951960" y="481618"/>
                  </a:lnTo>
                  <a:cubicBezTo>
                    <a:pt x="951960" y="496285"/>
                    <a:pt x="940070" y="508175"/>
                    <a:pt x="925403" y="508175"/>
                  </a:cubicBezTo>
                  <a:lnTo>
                    <a:pt x="26557" y="508175"/>
                  </a:lnTo>
                  <a:cubicBezTo>
                    <a:pt x="11890" y="508175"/>
                    <a:pt x="0" y="496285"/>
                    <a:pt x="0" y="481618"/>
                  </a:cubicBezTo>
                  <a:lnTo>
                    <a:pt x="0" y="26557"/>
                  </a:lnTo>
                  <a:cubicBezTo>
                    <a:pt x="0" y="11890"/>
                    <a:pt x="11890" y="0"/>
                    <a:pt x="26557" y="0"/>
                  </a:cubicBezTo>
                  <a:close/>
                </a:path>
              </a:pathLst>
            </a:custGeom>
            <a:solidFill>
              <a:srgbClr val="FFFFFF"/>
            </a:solidFill>
          </p:spPr>
          <p:txBody>
            <a:bodyPr/>
            <a:lstStyle/>
            <a:p>
              <a:endParaRPr lang="en-GB" dirty="0"/>
            </a:p>
          </p:txBody>
        </p:sp>
        <p:sp>
          <p:nvSpPr>
            <p:cNvPr id="20" name="TextBox 20"/>
            <p:cNvSpPr txBox="1"/>
            <p:nvPr/>
          </p:nvSpPr>
          <p:spPr>
            <a:xfrm>
              <a:off x="0" y="-19050"/>
              <a:ext cx="951960" cy="527225"/>
            </a:xfrm>
            <a:prstGeom prst="rect">
              <a:avLst/>
            </a:prstGeom>
          </p:spPr>
          <p:txBody>
            <a:bodyPr lIns="50800" tIns="50800" rIns="50800" bIns="50800" rtlCol="0" anchor="ctr"/>
            <a:lstStyle/>
            <a:p>
              <a:pPr algn="ctr">
                <a:lnSpc>
                  <a:spcPts val="2339"/>
                </a:lnSpc>
              </a:pPr>
              <a:endParaRPr dirty="0"/>
            </a:p>
          </p:txBody>
        </p:sp>
      </p:grpSp>
      <p:sp>
        <p:nvSpPr>
          <p:cNvPr id="51" name="TextBox 51"/>
          <p:cNvSpPr txBox="1"/>
          <p:nvPr/>
        </p:nvSpPr>
        <p:spPr>
          <a:xfrm>
            <a:off x="13312149" y="3942137"/>
            <a:ext cx="3889299" cy="779681"/>
          </a:xfrm>
          <a:prstGeom prst="rect">
            <a:avLst/>
          </a:prstGeom>
        </p:spPr>
        <p:txBody>
          <a:bodyPr lIns="0" tIns="0" rIns="0" bIns="0" rtlCol="0" anchor="t">
            <a:spAutoFit/>
          </a:bodyPr>
          <a:lstStyle/>
          <a:p>
            <a:pPr algn="l">
              <a:lnSpc>
                <a:spcPts val="2079"/>
              </a:lnSpc>
              <a:spcBef>
                <a:spcPct val="0"/>
              </a:spcBef>
            </a:pPr>
            <a:r>
              <a:rPr lang="en-US" sz="1599" dirty="0">
                <a:solidFill>
                  <a:srgbClr val="000000"/>
                </a:solidFill>
                <a:latin typeface="Arimo"/>
                <a:ea typeface="Arimo"/>
                <a:cs typeface="Arimo"/>
                <a:sym typeface="Arimo"/>
              </a:rPr>
              <a:t>Lincolnshire County Council provided outdated information recommending GET and referencing the PACE Trial.</a:t>
            </a:r>
          </a:p>
        </p:txBody>
      </p:sp>
      <p:sp>
        <p:nvSpPr>
          <p:cNvPr id="25" name="Freeform 25">
            <a:extLst>
              <a:ext uri="{C183D7F6-B498-43B3-948B-1728B52AA6E4}">
                <adec:decorative xmlns:adec="http://schemas.microsoft.com/office/drawing/2017/decorative" val="1"/>
              </a:ext>
            </a:extLst>
          </p:cNvPr>
          <p:cNvSpPr/>
          <p:nvPr/>
        </p:nvSpPr>
        <p:spPr>
          <a:xfrm rot="5400000" flipV="1">
            <a:off x="11467911" y="6875284"/>
            <a:ext cx="2265691" cy="1226305"/>
          </a:xfrm>
          <a:custGeom>
            <a:avLst/>
            <a:gdLst/>
            <a:ahLst/>
            <a:cxnLst/>
            <a:rect l="l" t="t" r="r" b="b"/>
            <a:pathLst>
              <a:path w="2265691" h="1226305">
                <a:moveTo>
                  <a:pt x="0" y="1226305"/>
                </a:moveTo>
                <a:lnTo>
                  <a:pt x="2265691" y="1226305"/>
                </a:lnTo>
                <a:lnTo>
                  <a:pt x="2265691" y="0"/>
                </a:lnTo>
                <a:lnTo>
                  <a:pt x="0" y="0"/>
                </a:lnTo>
                <a:lnTo>
                  <a:pt x="0" y="1226305"/>
                </a:lnTo>
                <a:close/>
              </a:path>
            </a:pathLst>
          </a:custGeom>
          <a:blipFill>
            <a:blip r:embed="rId20">
              <a:extLst>
                <a:ext uri="{96DAC541-7B7A-43D3-8B79-37D633B846F1}">
                  <asvg:svgBlip xmlns:asvg="http://schemas.microsoft.com/office/drawing/2016/SVG/main" r:embed="rId21"/>
                </a:ext>
              </a:extLst>
            </a:blip>
            <a:stretch>
              <a:fillRect/>
            </a:stretch>
          </a:blipFill>
        </p:spPr>
        <p:txBody>
          <a:bodyPr/>
          <a:lstStyle/>
          <a:p>
            <a:endParaRPr lang="en-GB" dirty="0"/>
          </a:p>
        </p:txBody>
      </p:sp>
      <p:sp>
        <p:nvSpPr>
          <p:cNvPr id="28" name="Freeform 28">
            <a:extLst>
              <a:ext uri="{C183D7F6-B498-43B3-948B-1728B52AA6E4}">
                <adec:decorative xmlns:adec="http://schemas.microsoft.com/office/drawing/2017/decorative" val="1"/>
              </a:ext>
            </a:extLst>
          </p:cNvPr>
          <p:cNvSpPr/>
          <p:nvPr/>
        </p:nvSpPr>
        <p:spPr>
          <a:xfrm>
            <a:off x="12359078" y="7259384"/>
            <a:ext cx="517853" cy="457653"/>
          </a:xfrm>
          <a:custGeom>
            <a:avLst/>
            <a:gdLst/>
            <a:ahLst/>
            <a:cxnLst/>
            <a:rect l="l" t="t" r="r" b="b"/>
            <a:pathLst>
              <a:path w="517853" h="457653">
                <a:moveTo>
                  <a:pt x="0" y="0"/>
                </a:moveTo>
                <a:lnTo>
                  <a:pt x="517854" y="0"/>
                </a:lnTo>
                <a:lnTo>
                  <a:pt x="517854" y="457653"/>
                </a:lnTo>
                <a:lnTo>
                  <a:pt x="0" y="457653"/>
                </a:lnTo>
                <a:lnTo>
                  <a:pt x="0" y="0"/>
                </a:lnTo>
                <a:close/>
              </a:path>
            </a:pathLst>
          </a:custGeom>
          <a:blipFill>
            <a:blip r:embed="rId22">
              <a:extLst>
                <a:ext uri="{96DAC541-7B7A-43D3-8B79-37D633B846F1}">
                  <asvg:svgBlip xmlns:asvg="http://schemas.microsoft.com/office/drawing/2016/SVG/main" r:embed="rId23"/>
                </a:ext>
              </a:extLst>
            </a:blip>
            <a:stretch>
              <a:fillRect/>
            </a:stretch>
          </a:blipFill>
        </p:spPr>
        <p:txBody>
          <a:bodyPr/>
          <a:lstStyle/>
          <a:p>
            <a:endParaRPr lang="en-GB" dirty="0"/>
          </a:p>
        </p:txBody>
      </p:sp>
      <p:sp>
        <p:nvSpPr>
          <p:cNvPr id="54" name="Freeform 54">
            <a:extLst>
              <a:ext uri="{C183D7F6-B498-43B3-948B-1728B52AA6E4}">
                <adec:decorative xmlns:adec="http://schemas.microsoft.com/office/drawing/2017/decorative" val="1"/>
              </a:ext>
            </a:extLst>
          </p:cNvPr>
          <p:cNvSpPr/>
          <p:nvPr/>
        </p:nvSpPr>
        <p:spPr>
          <a:xfrm rot="5400000">
            <a:off x="14761905" y="5767741"/>
            <a:ext cx="555397" cy="299220"/>
          </a:xfrm>
          <a:custGeom>
            <a:avLst/>
            <a:gdLst/>
            <a:ahLst/>
            <a:cxnLst/>
            <a:rect l="l" t="t" r="r" b="b"/>
            <a:pathLst>
              <a:path w="555397" h="299220">
                <a:moveTo>
                  <a:pt x="0" y="0"/>
                </a:moveTo>
                <a:lnTo>
                  <a:pt x="555398" y="0"/>
                </a:lnTo>
                <a:lnTo>
                  <a:pt x="555398" y="299220"/>
                </a:lnTo>
                <a:lnTo>
                  <a:pt x="0" y="299220"/>
                </a:lnTo>
                <a:lnTo>
                  <a:pt x="0" y="0"/>
                </a:lnTo>
                <a:close/>
              </a:path>
            </a:pathLst>
          </a:custGeom>
          <a:blipFill>
            <a:blip r:embed="rId24">
              <a:extLst>
                <a:ext uri="{96DAC541-7B7A-43D3-8B79-37D633B846F1}">
                  <asvg:svgBlip xmlns:asvg="http://schemas.microsoft.com/office/drawing/2016/SVG/main" r:embed="rId25"/>
                </a:ext>
              </a:extLst>
            </a:blip>
            <a:stretch>
              <a:fillRect/>
            </a:stretch>
          </a:blipFill>
        </p:spPr>
        <p:txBody>
          <a:bodyPr/>
          <a:lstStyle/>
          <a:p>
            <a:endParaRPr lang="en-GB" dirty="0"/>
          </a:p>
        </p:txBody>
      </p:sp>
      <p:grpSp>
        <p:nvGrpSpPr>
          <p:cNvPr id="21" name="Group 21">
            <a:extLst>
              <a:ext uri="{C183D7F6-B498-43B3-948B-1728B52AA6E4}">
                <adec:decorative xmlns:adec="http://schemas.microsoft.com/office/drawing/2017/decorative" val="1"/>
              </a:ext>
            </a:extLst>
          </p:cNvPr>
          <p:cNvGrpSpPr/>
          <p:nvPr/>
        </p:nvGrpSpPr>
        <p:grpSpPr>
          <a:xfrm>
            <a:off x="12707402" y="6243462"/>
            <a:ext cx="4664403" cy="2489950"/>
            <a:chOff x="0" y="0"/>
            <a:chExt cx="951960" cy="508175"/>
          </a:xfrm>
        </p:grpSpPr>
        <p:sp>
          <p:nvSpPr>
            <p:cNvPr id="22" name="Freeform 22"/>
            <p:cNvSpPr/>
            <p:nvPr/>
          </p:nvSpPr>
          <p:spPr>
            <a:xfrm>
              <a:off x="0" y="0"/>
              <a:ext cx="951960" cy="508175"/>
            </a:xfrm>
            <a:custGeom>
              <a:avLst/>
              <a:gdLst/>
              <a:ahLst/>
              <a:cxnLst/>
              <a:rect l="l" t="t" r="r" b="b"/>
              <a:pathLst>
                <a:path w="951960" h="508175">
                  <a:moveTo>
                    <a:pt x="26557" y="0"/>
                  </a:moveTo>
                  <a:lnTo>
                    <a:pt x="925403" y="0"/>
                  </a:lnTo>
                  <a:cubicBezTo>
                    <a:pt x="932446" y="0"/>
                    <a:pt x="939201" y="2798"/>
                    <a:pt x="944182" y="7778"/>
                  </a:cubicBezTo>
                  <a:cubicBezTo>
                    <a:pt x="949162" y="12759"/>
                    <a:pt x="951960" y="19513"/>
                    <a:pt x="951960" y="26557"/>
                  </a:cubicBezTo>
                  <a:lnTo>
                    <a:pt x="951960" y="481618"/>
                  </a:lnTo>
                  <a:cubicBezTo>
                    <a:pt x="951960" y="496285"/>
                    <a:pt x="940070" y="508175"/>
                    <a:pt x="925403" y="508175"/>
                  </a:cubicBezTo>
                  <a:lnTo>
                    <a:pt x="26557" y="508175"/>
                  </a:lnTo>
                  <a:cubicBezTo>
                    <a:pt x="11890" y="508175"/>
                    <a:pt x="0" y="496285"/>
                    <a:pt x="0" y="481618"/>
                  </a:cubicBezTo>
                  <a:lnTo>
                    <a:pt x="0" y="26557"/>
                  </a:lnTo>
                  <a:cubicBezTo>
                    <a:pt x="0" y="11890"/>
                    <a:pt x="11890" y="0"/>
                    <a:pt x="26557" y="0"/>
                  </a:cubicBezTo>
                  <a:close/>
                </a:path>
              </a:pathLst>
            </a:custGeom>
            <a:solidFill>
              <a:srgbClr val="FFFFFF"/>
            </a:solidFill>
          </p:spPr>
          <p:txBody>
            <a:bodyPr/>
            <a:lstStyle/>
            <a:p>
              <a:endParaRPr lang="en-GB" dirty="0"/>
            </a:p>
          </p:txBody>
        </p:sp>
        <p:sp>
          <p:nvSpPr>
            <p:cNvPr id="23" name="TextBox 23"/>
            <p:cNvSpPr txBox="1"/>
            <p:nvPr/>
          </p:nvSpPr>
          <p:spPr>
            <a:xfrm>
              <a:off x="0" y="-19050"/>
              <a:ext cx="951960" cy="527225"/>
            </a:xfrm>
            <a:prstGeom prst="rect">
              <a:avLst/>
            </a:prstGeom>
          </p:spPr>
          <p:txBody>
            <a:bodyPr lIns="50800" tIns="50800" rIns="50800" bIns="50800" rtlCol="0" anchor="ctr"/>
            <a:lstStyle/>
            <a:p>
              <a:pPr algn="ctr">
                <a:lnSpc>
                  <a:spcPts val="2339"/>
                </a:lnSpc>
              </a:pPr>
              <a:endParaRPr dirty="0"/>
            </a:p>
          </p:txBody>
        </p:sp>
      </p:grpSp>
      <p:sp>
        <p:nvSpPr>
          <p:cNvPr id="49" name="TextBox 49"/>
          <p:cNvSpPr txBox="1"/>
          <p:nvPr/>
        </p:nvSpPr>
        <p:spPr>
          <a:xfrm>
            <a:off x="13312149" y="6571145"/>
            <a:ext cx="3594528" cy="1673463"/>
          </a:xfrm>
          <a:prstGeom prst="rect">
            <a:avLst/>
          </a:prstGeom>
        </p:spPr>
        <p:txBody>
          <a:bodyPr lIns="0" tIns="0" rIns="0" bIns="0" rtlCol="0" anchor="t">
            <a:spAutoFit/>
          </a:bodyPr>
          <a:lstStyle/>
          <a:p>
            <a:pPr algn="l">
              <a:lnSpc>
                <a:spcPts val="2209"/>
              </a:lnSpc>
            </a:pPr>
            <a:r>
              <a:rPr lang="en-US" sz="1699" dirty="0">
                <a:solidFill>
                  <a:srgbClr val="000000"/>
                </a:solidFill>
                <a:latin typeface="Arimo"/>
                <a:ea typeface="Arimo"/>
                <a:cs typeface="Arimo"/>
                <a:sym typeface="Arimo"/>
              </a:rPr>
              <a:t>We requested that the County Council remove this information and update their website to comply with NICE Guidelines, and provided guidance to ensure an evidence-based understanding of ME/CFS.</a:t>
            </a:r>
          </a:p>
        </p:txBody>
      </p:sp>
      <p:sp>
        <p:nvSpPr>
          <p:cNvPr id="29" name="Freeform 29">
            <a:extLst>
              <a:ext uri="{C183D7F6-B498-43B3-948B-1728B52AA6E4}">
                <adec:decorative xmlns:adec="http://schemas.microsoft.com/office/drawing/2017/decorative" val="1"/>
              </a:ext>
            </a:extLst>
          </p:cNvPr>
          <p:cNvSpPr/>
          <p:nvPr/>
        </p:nvSpPr>
        <p:spPr>
          <a:xfrm>
            <a:off x="12359078" y="4081396"/>
            <a:ext cx="460871" cy="529737"/>
          </a:xfrm>
          <a:custGeom>
            <a:avLst/>
            <a:gdLst/>
            <a:ahLst/>
            <a:cxnLst/>
            <a:rect l="l" t="t" r="r" b="b"/>
            <a:pathLst>
              <a:path w="460871" h="529737">
                <a:moveTo>
                  <a:pt x="0" y="0"/>
                </a:moveTo>
                <a:lnTo>
                  <a:pt x="460872" y="0"/>
                </a:lnTo>
                <a:lnTo>
                  <a:pt x="460872" y="529737"/>
                </a:lnTo>
                <a:lnTo>
                  <a:pt x="0" y="529737"/>
                </a:lnTo>
                <a:lnTo>
                  <a:pt x="0" y="0"/>
                </a:lnTo>
                <a:close/>
              </a:path>
            </a:pathLst>
          </a:custGeom>
          <a:blipFill>
            <a:blip r:embed="rId26">
              <a:extLst>
                <a:ext uri="{96DAC541-7B7A-43D3-8B79-37D633B846F1}">
                  <asvg:svgBlip xmlns:asvg="http://schemas.microsoft.com/office/drawing/2016/SVG/main" r:embed="rId27"/>
                </a:ext>
              </a:extLst>
            </a:blip>
            <a:stretch>
              <a:fillRect/>
            </a:stretch>
          </a:blipFill>
        </p:spPr>
        <p:txBody>
          <a:bodyPr/>
          <a:lstStyle/>
          <a:p>
            <a:endParaRPr lang="en-GB" dirty="0"/>
          </a:p>
        </p:txBody>
      </p:sp>
      <p:sp>
        <p:nvSpPr>
          <p:cNvPr id="30" name="Freeform 30">
            <a:extLst>
              <a:ext uri="{C183D7F6-B498-43B3-948B-1728B52AA6E4}">
                <adec:decorative xmlns:adec="http://schemas.microsoft.com/office/drawing/2017/decorative" val="1"/>
              </a:ext>
            </a:extLst>
          </p:cNvPr>
          <p:cNvSpPr/>
          <p:nvPr/>
        </p:nvSpPr>
        <p:spPr>
          <a:xfrm>
            <a:off x="6797910" y="4081396"/>
            <a:ext cx="493469" cy="493469"/>
          </a:xfrm>
          <a:custGeom>
            <a:avLst/>
            <a:gdLst/>
            <a:ahLst/>
            <a:cxnLst/>
            <a:rect l="l" t="t" r="r" b="b"/>
            <a:pathLst>
              <a:path w="493469" h="493469">
                <a:moveTo>
                  <a:pt x="0" y="0"/>
                </a:moveTo>
                <a:lnTo>
                  <a:pt x="493469" y="0"/>
                </a:lnTo>
                <a:lnTo>
                  <a:pt x="493469" y="493469"/>
                </a:lnTo>
                <a:lnTo>
                  <a:pt x="0" y="493469"/>
                </a:lnTo>
                <a:lnTo>
                  <a:pt x="0" y="0"/>
                </a:lnTo>
                <a:close/>
              </a:path>
            </a:pathLst>
          </a:custGeom>
          <a:blipFill>
            <a:blip r:embed="rId28">
              <a:extLst>
                <a:ext uri="{96DAC541-7B7A-43D3-8B79-37D633B846F1}">
                  <asvg:svgBlip xmlns:asvg="http://schemas.microsoft.com/office/drawing/2016/SVG/main" r:embed="rId29"/>
                </a:ext>
              </a:extLst>
            </a:blip>
            <a:stretch>
              <a:fillRect/>
            </a:stretch>
          </a:blipFill>
        </p:spPr>
        <p:txBody>
          <a:bodyPr/>
          <a:lstStyle/>
          <a:p>
            <a:endParaRPr lang="en-GB" dirty="0"/>
          </a:p>
        </p:txBody>
      </p:sp>
      <p:sp>
        <p:nvSpPr>
          <p:cNvPr id="31" name="Freeform 31">
            <a:extLst>
              <a:ext uri="{C183D7F6-B498-43B3-948B-1728B52AA6E4}">
                <adec:decorative xmlns:adec="http://schemas.microsoft.com/office/drawing/2017/decorative" val="1"/>
              </a:ext>
            </a:extLst>
          </p:cNvPr>
          <p:cNvSpPr/>
          <p:nvPr/>
        </p:nvSpPr>
        <p:spPr>
          <a:xfrm>
            <a:off x="1215741" y="4169788"/>
            <a:ext cx="494505" cy="352953"/>
          </a:xfrm>
          <a:custGeom>
            <a:avLst/>
            <a:gdLst/>
            <a:ahLst/>
            <a:cxnLst/>
            <a:rect l="l" t="t" r="r" b="b"/>
            <a:pathLst>
              <a:path w="494505" h="352953">
                <a:moveTo>
                  <a:pt x="0" y="0"/>
                </a:moveTo>
                <a:lnTo>
                  <a:pt x="494505" y="0"/>
                </a:lnTo>
                <a:lnTo>
                  <a:pt x="494505" y="352953"/>
                </a:lnTo>
                <a:lnTo>
                  <a:pt x="0" y="352953"/>
                </a:lnTo>
                <a:lnTo>
                  <a:pt x="0" y="0"/>
                </a:lnTo>
                <a:close/>
              </a:path>
            </a:pathLst>
          </a:custGeom>
          <a:blipFill>
            <a:blip r:embed="rId30">
              <a:extLst>
                <a:ext uri="{96DAC541-7B7A-43D3-8B79-37D633B846F1}">
                  <asvg:svgBlip xmlns:asvg="http://schemas.microsoft.com/office/drawing/2016/SVG/main" r:embed="rId31"/>
                </a:ext>
              </a:extLst>
            </a:blip>
            <a:stretch>
              <a:fillRect/>
            </a:stretch>
          </a:blipFill>
        </p:spPr>
        <p:txBody>
          <a:bodyPr/>
          <a:lstStyle/>
          <a:p>
            <a:endParaRPr lang="en-GB"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l="-6250" r="-6250"/>
            </a:stretch>
          </a:blipFill>
        </p:spPr>
        <p:txBody>
          <a:bodyPr/>
          <a:lstStyle/>
          <a:p>
            <a:endParaRPr lang="en-GB" dirty="0"/>
          </a:p>
        </p:txBody>
      </p:sp>
      <p:sp>
        <p:nvSpPr>
          <p:cNvPr id="7" name="TextBox 7"/>
          <p:cNvSpPr txBox="1">
            <a:spLocks noGrp="1"/>
          </p:cNvSpPr>
          <p:nvPr>
            <p:ph type="title" idx="4294967295"/>
          </p:nvPr>
        </p:nvSpPr>
        <p:spPr>
          <a:xfrm>
            <a:off x="529906" y="1357062"/>
            <a:ext cx="8133120" cy="137664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ts val="9693"/>
              </a:lnSpc>
              <a:spcBef>
                <a:spcPts val="0"/>
              </a:spcBef>
              <a:spcAft>
                <a:spcPts val="0"/>
              </a:spcAft>
              <a:buClrTx/>
              <a:buSzTx/>
              <a:buFontTx/>
              <a:buNone/>
              <a:tabLst/>
              <a:defRPr/>
            </a:pPr>
            <a:r>
              <a:rPr kumimoji="0" lang="en-US" sz="6923" b="1" i="0" u="none" strike="noStrike" kern="1200" cap="none" spc="0" normalizeH="0" baseline="0" noProof="0" dirty="0">
                <a:ln>
                  <a:noFill/>
                </a:ln>
                <a:solidFill>
                  <a:srgbClr val="BCD8F2"/>
                </a:solidFill>
                <a:effectLst/>
                <a:uLnTx/>
                <a:uFillTx/>
                <a:latin typeface="Agrandir Narrow Bold"/>
                <a:ea typeface="Agrandir Narrow Bold"/>
                <a:cs typeface="Agrandir Narrow Bold"/>
                <a:sym typeface="Agrandir Narrow Bold"/>
              </a:rPr>
              <a:t>WORKING GROUP</a:t>
            </a:r>
          </a:p>
        </p:txBody>
      </p:sp>
      <p:sp>
        <p:nvSpPr>
          <p:cNvPr id="8" name="TextBox 8"/>
          <p:cNvSpPr txBox="1"/>
          <p:nvPr/>
        </p:nvSpPr>
        <p:spPr>
          <a:xfrm>
            <a:off x="1595999" y="2538656"/>
            <a:ext cx="6909128" cy="625474"/>
          </a:xfrm>
          <a:prstGeom prst="rect">
            <a:avLst/>
          </a:prstGeom>
        </p:spPr>
        <p:txBody>
          <a:bodyPr lIns="0" tIns="0" rIns="0" bIns="0" rtlCol="0" anchor="t">
            <a:spAutoFit/>
          </a:bodyPr>
          <a:lstStyle/>
          <a:p>
            <a:pPr algn="l">
              <a:lnSpc>
                <a:spcPts val="4900"/>
              </a:lnSpc>
            </a:pPr>
            <a:r>
              <a:rPr lang="en-US" sz="3500" b="1" dirty="0">
                <a:solidFill>
                  <a:srgbClr val="BCD8F2"/>
                </a:solidFill>
                <a:latin typeface="Arimo Bold"/>
                <a:ea typeface="Arimo Bold"/>
                <a:cs typeface="Arimo Bold"/>
                <a:sym typeface="Arimo Bold"/>
              </a:rPr>
              <a:t>Lived experience feedback</a:t>
            </a:r>
          </a:p>
        </p:txBody>
      </p:sp>
      <p:sp>
        <p:nvSpPr>
          <p:cNvPr id="9" name="TextBox 9"/>
          <p:cNvSpPr txBox="1"/>
          <p:nvPr/>
        </p:nvSpPr>
        <p:spPr>
          <a:xfrm>
            <a:off x="1141902" y="5626119"/>
            <a:ext cx="6909128" cy="1903095"/>
          </a:xfrm>
          <a:prstGeom prst="rect">
            <a:avLst/>
          </a:prstGeom>
        </p:spPr>
        <p:txBody>
          <a:bodyPr lIns="0" tIns="0" rIns="0" bIns="0" rtlCol="0" anchor="t">
            <a:spAutoFit/>
          </a:bodyPr>
          <a:lstStyle/>
          <a:p>
            <a:pPr algn="l">
              <a:lnSpc>
                <a:spcPts val="3779"/>
              </a:lnSpc>
            </a:pPr>
            <a:r>
              <a:rPr lang="en-US" sz="2700" dirty="0">
                <a:solidFill>
                  <a:srgbClr val="BCD8F2"/>
                </a:solidFill>
                <a:latin typeface="Arimo"/>
                <a:ea typeface="Arimo"/>
                <a:cs typeface="Arimo"/>
                <a:sym typeface="Arimo"/>
              </a:rPr>
              <a:t>The working group recommended establishing a specialist hub to provide ongoing follow-up care and annual reviews in line with NICE guidance.</a:t>
            </a:r>
          </a:p>
        </p:txBody>
      </p:sp>
      <p:grpSp>
        <p:nvGrpSpPr>
          <p:cNvPr id="3" name="Group 3">
            <a:extLst>
              <a:ext uri="{C183D7F6-B498-43B3-948B-1728B52AA6E4}">
                <adec:decorative xmlns:adec="http://schemas.microsoft.com/office/drawing/2017/decorative" val="1"/>
              </a:ext>
            </a:extLst>
          </p:cNvPr>
          <p:cNvGrpSpPr/>
          <p:nvPr/>
        </p:nvGrpSpPr>
        <p:grpSpPr>
          <a:xfrm>
            <a:off x="9040687" y="0"/>
            <a:ext cx="9247313" cy="10287000"/>
            <a:chOff x="0" y="0"/>
            <a:chExt cx="2435506" cy="2709333"/>
          </a:xfrm>
        </p:grpSpPr>
        <p:sp>
          <p:nvSpPr>
            <p:cNvPr id="4" name="Freeform 4"/>
            <p:cNvSpPr/>
            <p:nvPr/>
          </p:nvSpPr>
          <p:spPr>
            <a:xfrm>
              <a:off x="0" y="0"/>
              <a:ext cx="2435506" cy="2709333"/>
            </a:xfrm>
            <a:custGeom>
              <a:avLst/>
              <a:gdLst/>
              <a:ahLst/>
              <a:cxnLst/>
              <a:rect l="l" t="t" r="r" b="b"/>
              <a:pathLst>
                <a:path w="2435506" h="2709333">
                  <a:moveTo>
                    <a:pt x="0" y="0"/>
                  </a:moveTo>
                  <a:lnTo>
                    <a:pt x="2435506" y="0"/>
                  </a:lnTo>
                  <a:lnTo>
                    <a:pt x="2435506" y="2709333"/>
                  </a:lnTo>
                  <a:lnTo>
                    <a:pt x="0" y="2709333"/>
                  </a:lnTo>
                  <a:close/>
                </a:path>
              </a:pathLst>
            </a:custGeom>
            <a:solidFill>
              <a:srgbClr val="FFFFFF"/>
            </a:solidFill>
          </p:spPr>
          <p:txBody>
            <a:bodyPr/>
            <a:lstStyle/>
            <a:p>
              <a:endParaRPr lang="en-GB" dirty="0"/>
            </a:p>
          </p:txBody>
        </p:sp>
        <p:sp>
          <p:nvSpPr>
            <p:cNvPr id="5" name="TextBox 5"/>
            <p:cNvSpPr txBox="1"/>
            <p:nvPr/>
          </p:nvSpPr>
          <p:spPr>
            <a:xfrm>
              <a:off x="0" y="-38100"/>
              <a:ext cx="2435506" cy="2747433"/>
            </a:xfrm>
            <a:prstGeom prst="rect">
              <a:avLst/>
            </a:prstGeom>
          </p:spPr>
          <p:txBody>
            <a:bodyPr lIns="50800" tIns="50800" rIns="50800" bIns="50800" rtlCol="0" anchor="ctr"/>
            <a:lstStyle/>
            <a:p>
              <a:pPr algn="ctr">
                <a:lnSpc>
                  <a:spcPts val="2659"/>
                </a:lnSpc>
              </a:pPr>
              <a:endParaRPr dirty="0"/>
            </a:p>
          </p:txBody>
        </p:sp>
      </p:grpSp>
      <p:sp>
        <p:nvSpPr>
          <p:cNvPr id="10" name="TextBox 10"/>
          <p:cNvSpPr txBox="1"/>
          <p:nvPr/>
        </p:nvSpPr>
        <p:spPr>
          <a:xfrm>
            <a:off x="9615722" y="29210"/>
            <a:ext cx="8097243" cy="999490"/>
          </a:xfrm>
          <a:prstGeom prst="rect">
            <a:avLst/>
          </a:prstGeom>
        </p:spPr>
        <p:txBody>
          <a:bodyPr lIns="0" tIns="0" rIns="0" bIns="0" rtlCol="0" anchor="t">
            <a:spAutoFit/>
          </a:bodyPr>
          <a:lstStyle/>
          <a:p>
            <a:pPr algn="ctr">
              <a:lnSpc>
                <a:spcPts val="2659"/>
              </a:lnSpc>
            </a:pPr>
            <a:r>
              <a:rPr lang="en-US" sz="1899" b="1" dirty="0">
                <a:solidFill>
                  <a:srgbClr val="516AB1"/>
                </a:solidFill>
                <a:latin typeface="Arimo Bold"/>
                <a:ea typeface="Arimo Bold"/>
                <a:cs typeface="Arimo Bold"/>
                <a:sym typeface="Arimo Bold"/>
              </a:rPr>
              <a:t>An analysis of working group member views on an ideal patient pathway highlighted 7 areas that should underpin service design and delivery.</a:t>
            </a:r>
          </a:p>
        </p:txBody>
      </p:sp>
      <p:sp>
        <p:nvSpPr>
          <p:cNvPr id="6" name="Freeform 6" descr="A diagram illustrating seven principles of care: Respect and belief, Patient-centered care, Holistic joined-up support, Continuity, Safety, Co-production, and Equity. Each principle is represented by a hexagon with text describing its meaning."/>
          <p:cNvSpPr/>
          <p:nvPr/>
        </p:nvSpPr>
        <p:spPr>
          <a:xfrm>
            <a:off x="9040687" y="1009455"/>
            <a:ext cx="9247313" cy="9258300"/>
          </a:xfrm>
          <a:custGeom>
            <a:avLst/>
            <a:gdLst/>
            <a:ahLst/>
            <a:cxnLst/>
            <a:rect l="l" t="t" r="r" b="b"/>
            <a:pathLst>
              <a:path w="9247313" h="9258300">
                <a:moveTo>
                  <a:pt x="0" y="0"/>
                </a:moveTo>
                <a:lnTo>
                  <a:pt x="9247313" y="0"/>
                </a:lnTo>
                <a:lnTo>
                  <a:pt x="9247313" y="9258300"/>
                </a:lnTo>
                <a:lnTo>
                  <a:pt x="0" y="9258300"/>
                </a:lnTo>
                <a:lnTo>
                  <a:pt x="0" y="0"/>
                </a:lnTo>
                <a:close/>
              </a:path>
            </a:pathLst>
          </a:custGeom>
          <a:blipFill>
            <a:blip r:embed="rId3"/>
            <a:stretch>
              <a:fillRect l="-23347" r="-23347"/>
            </a:stretch>
          </a:blipFill>
        </p:spPr>
        <p:txBody>
          <a:bodyPr/>
          <a:lstStyle/>
          <a:p>
            <a:endParaRPr lang="en-GB" dirty="0"/>
          </a:p>
          <a:p>
            <a:endParaRPr lang="en-GB" dirty="0"/>
          </a:p>
          <a:p>
            <a:endParaRPr lang="en-GB" dirty="0"/>
          </a:p>
          <a:p>
            <a:endParaRPr lang="en-GB" dirty="0"/>
          </a:p>
          <a:p>
            <a:endParaRPr lang="en-GB" dirty="0"/>
          </a:p>
          <a:p>
            <a:endParaRPr lang="en-GB"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1739</Words>
  <Application>Microsoft Office PowerPoint</Application>
  <PresentationFormat>Custom</PresentationFormat>
  <Paragraphs>168</Paragraphs>
  <Slides>14</Slides>
  <Notes>0</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14</vt:i4>
      </vt:variant>
    </vt:vector>
  </HeadingPairs>
  <TitlesOfParts>
    <vt:vector size="27" baseType="lpstr">
      <vt:lpstr>Century Gothic</vt:lpstr>
      <vt:lpstr>Agrandir Narrow</vt:lpstr>
      <vt:lpstr>DM Sans Bold</vt:lpstr>
      <vt:lpstr>Canva Sans Italics</vt:lpstr>
      <vt:lpstr>Public Sans</vt:lpstr>
      <vt:lpstr>Agrandir Narrow Bold</vt:lpstr>
      <vt:lpstr>Arimo Bold</vt:lpstr>
      <vt:lpstr>Calibri</vt:lpstr>
      <vt:lpstr>Arial</vt:lpstr>
      <vt:lpstr>Canva Sans</vt:lpstr>
      <vt:lpstr>Arimo</vt:lpstr>
      <vt:lpstr>Magnolia Script</vt:lpstr>
      <vt:lpstr>Office Theme</vt:lpstr>
      <vt:lpstr>ANNUAL REPORT HEALTH AND SOCIAL CARE PILOT</vt:lpstr>
      <vt:lpstr>Contents</vt:lpstr>
      <vt:lpstr>INTRODUCTION</vt:lpstr>
      <vt:lpstr>AIMS</vt:lpstr>
      <vt:lpstr>Key Findings</vt:lpstr>
      <vt:lpstr>We worked with</vt:lpstr>
      <vt:lpstr>Actions and Impact </vt:lpstr>
      <vt:lpstr>Actions and Impact</vt:lpstr>
      <vt:lpstr>WORKING GROUP</vt:lpstr>
      <vt:lpstr>WORKING GROUP </vt:lpstr>
      <vt:lpstr>WORKING GROUP: DEMOGRAPHICS</vt:lpstr>
      <vt:lpstr>Feedback from the ME/CFS/LC community</vt:lpstr>
      <vt:lpstr>Next Steps for Health and Social Care</vt:lpstr>
      <vt:lpstr>And finally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Public report Health and Social Care  2024/5</dc:title>
  <dc:creator>Karren</dc:creator>
  <cp:lastModifiedBy>Karren Winters-Cavalot</cp:lastModifiedBy>
  <cp:revision>3</cp:revision>
  <dcterms:created xsi:type="dcterms:W3CDTF">2006-08-16T00:00:00Z</dcterms:created>
  <dcterms:modified xsi:type="dcterms:W3CDTF">2026-01-23T11:12:40Z</dcterms:modified>
  <dc:identifier>DAG73MEbbuI</dc:identifier>
</cp:coreProperties>
</file>